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95" r:id="rId2"/>
    <p:sldId id="256" r:id="rId3"/>
    <p:sldId id="257" r:id="rId4"/>
    <p:sldId id="258" r:id="rId5"/>
    <p:sldId id="289" r:id="rId6"/>
    <p:sldId id="260" r:id="rId7"/>
    <p:sldId id="290" r:id="rId8"/>
    <p:sldId id="263" r:id="rId9"/>
    <p:sldId id="291" r:id="rId10"/>
    <p:sldId id="294" r:id="rId11"/>
    <p:sldId id="296" r:id="rId12"/>
    <p:sldId id="299" r:id="rId13"/>
    <p:sldId id="264" r:id="rId14"/>
    <p:sldId id="293" r:id="rId15"/>
    <p:sldId id="265" r:id="rId16"/>
    <p:sldId id="298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ibre Franklin Light" pitchFamily="2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A8A5A5-8E1A-4F16-841B-93372D3EBB91}" v="6" dt="2023-06-02T19:37:35.757"/>
  </p1510:revLst>
</p1510:revInfo>
</file>

<file path=ppt/tableStyles.xml><?xml version="1.0" encoding="utf-8"?>
<a:tblStyleLst xmlns:a="http://schemas.openxmlformats.org/drawingml/2006/main" def="{673244B7-19CF-44D7-A698-19F5996B0E4D}">
  <a:tblStyle styleId="{673244B7-19CF-44D7-A698-19F5996B0E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8" autoAdjust="0"/>
    <p:restoredTop sz="94660"/>
  </p:normalViewPr>
  <p:slideViewPr>
    <p:cSldViewPr snapToGrid="0">
      <p:cViewPr varScale="1">
        <p:scale>
          <a:sx n="51" d="100"/>
          <a:sy n="51" d="100"/>
        </p:scale>
        <p:origin x="29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hik R" userId="4e398868310779d7" providerId="LiveId" clId="{F7A8A5A5-8E1A-4F16-841B-93372D3EBB91}"/>
    <pc:docChg chg="modSld">
      <pc:chgData name="Karthik R" userId="4e398868310779d7" providerId="LiveId" clId="{F7A8A5A5-8E1A-4F16-841B-93372D3EBB91}" dt="2023-06-02T19:37:35.757" v="7" actId="255"/>
      <pc:docMkLst>
        <pc:docMk/>
      </pc:docMkLst>
      <pc:sldChg chg="modSp">
        <pc:chgData name="Karthik R" userId="4e398868310779d7" providerId="LiveId" clId="{F7A8A5A5-8E1A-4F16-841B-93372D3EBB91}" dt="2023-06-02T19:37:35.757" v="7" actId="255"/>
        <pc:sldMkLst>
          <pc:docMk/>
          <pc:sldMk cId="4209073686" sldId="293"/>
        </pc:sldMkLst>
        <pc:graphicFrameChg chg="mod">
          <ac:chgData name="Karthik R" userId="4e398868310779d7" providerId="LiveId" clId="{F7A8A5A5-8E1A-4F16-841B-93372D3EBB91}" dt="2023-06-02T19:37:35.757" v="7" actId="255"/>
          <ac:graphicFrameMkLst>
            <pc:docMk/>
            <pc:sldMk cId="4209073686" sldId="293"/>
            <ac:graphicFrameMk id="2" creationId="{80687670-4C35-7762-AD97-1BC467BC1B58}"/>
          </ac:graphicFrameMkLst>
        </pc:graphicFrameChg>
      </pc:sldChg>
      <pc:sldChg chg="modSp mod">
        <pc:chgData name="Karthik R" userId="4e398868310779d7" providerId="LiveId" clId="{F7A8A5A5-8E1A-4F16-841B-93372D3EBB91}" dt="2023-06-02T19:34:52.868" v="2" actId="1076"/>
        <pc:sldMkLst>
          <pc:docMk/>
          <pc:sldMk cId="3488057198" sldId="295"/>
        </pc:sldMkLst>
        <pc:spChg chg="mod">
          <ac:chgData name="Karthik R" userId="4e398868310779d7" providerId="LiveId" clId="{F7A8A5A5-8E1A-4F16-841B-93372D3EBB91}" dt="2023-06-02T19:34:33.600" v="0" actId="1076"/>
          <ac:spMkLst>
            <pc:docMk/>
            <pc:sldMk cId="3488057198" sldId="295"/>
            <ac:spMk id="7" creationId="{CB1979DC-E1DD-767E-88ED-38FACCB46838}"/>
          </ac:spMkLst>
        </pc:spChg>
        <pc:picChg chg="mod">
          <ac:chgData name="Karthik R" userId="4e398868310779d7" providerId="LiveId" clId="{F7A8A5A5-8E1A-4F16-841B-93372D3EBB91}" dt="2023-06-02T19:34:52.868" v="2" actId="1076"/>
          <ac:picMkLst>
            <pc:docMk/>
            <pc:sldMk cId="3488057198" sldId="295"/>
            <ac:picMk id="2" creationId="{48EA86AB-4F4E-9F0C-4929-247402022C48}"/>
          </ac:picMkLst>
        </pc:picChg>
        <pc:picChg chg="mod">
          <ac:chgData name="Karthik R" userId="4e398868310779d7" providerId="LiveId" clId="{F7A8A5A5-8E1A-4F16-841B-93372D3EBB91}" dt="2023-06-02T19:34:50.054" v="1" actId="1076"/>
          <ac:picMkLst>
            <pc:docMk/>
            <pc:sldMk cId="3488057198" sldId="295"/>
            <ac:picMk id="3" creationId="{CF1530F3-2649-1223-A348-EE3009A4B83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Global Ecommerce plastic packaging waste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millions of pounds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2077</c:v>
                </c:pt>
                <c:pt idx="1">
                  <c:v>2339</c:v>
                </c:pt>
                <c:pt idx="2">
                  <c:v>2657</c:v>
                </c:pt>
                <c:pt idx="3">
                  <c:v>3027</c:v>
                </c:pt>
                <c:pt idx="4">
                  <c:v>3452</c:v>
                </c:pt>
                <c:pt idx="5">
                  <c:v>3950</c:v>
                </c:pt>
                <c:pt idx="6">
                  <c:v>4533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95-45DA-9AB4-A19781EA45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736648463"/>
        <c:axId val="1736630703"/>
      </c:barChart>
      <c:catAx>
        <c:axId val="17366484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6630703"/>
        <c:crosses val="autoZero"/>
        <c:auto val="1"/>
        <c:lblAlgn val="ctr"/>
        <c:lblOffset val="100"/>
        <c:noMultiLvlLbl val="0"/>
      </c:catAx>
      <c:valAx>
        <c:axId val="1736630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6648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0DE822-4691-43D9-93D5-739BB09C77F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6EAC91-D5CC-4230-9C2F-B73B0ED767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solidFill>
                <a:schemeClr val="tx1"/>
              </a:solidFill>
              <a:latin typeface="Raleway" pitchFamily="2" charset="0"/>
            </a:rPr>
            <a:t>Consumers must gather all e-commerce waste after unpacking the online products.</a:t>
          </a:r>
        </a:p>
      </dgm:t>
    </dgm:pt>
    <dgm:pt modelId="{1713C0B5-7F54-4EF1-9230-316EA3C90F5D}" type="parTrans" cxnId="{1B816F5A-3791-48FC-9964-733BCA3E58F5}">
      <dgm:prSet/>
      <dgm:spPr/>
      <dgm:t>
        <a:bodyPr/>
        <a:lstStyle/>
        <a:p>
          <a:endParaRPr lang="en-US"/>
        </a:p>
      </dgm:t>
    </dgm:pt>
    <dgm:pt modelId="{209283C5-7293-45A1-B901-10E6C394F6E4}" type="sibTrans" cxnId="{1B816F5A-3791-48FC-9964-733BCA3E58F5}">
      <dgm:prSet/>
      <dgm:spPr/>
      <dgm:t>
        <a:bodyPr/>
        <a:lstStyle/>
        <a:p>
          <a:endParaRPr lang="en-US"/>
        </a:p>
      </dgm:t>
    </dgm:pt>
    <dgm:pt modelId="{F3C090C6-D221-46F3-8A87-307B019F16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solidFill>
                <a:schemeClr val="tx1"/>
              </a:solidFill>
              <a:latin typeface="Raleway" pitchFamily="2" charset="0"/>
            </a:rPr>
            <a:t>Ensure to collect cardboard boxes ,plastic packing and other shipping materials.</a:t>
          </a:r>
        </a:p>
      </dgm:t>
    </dgm:pt>
    <dgm:pt modelId="{005EBABB-B14A-484B-9BA8-9886971B2F1B}" type="parTrans" cxnId="{445E958C-314B-4B2E-A0A2-1A3B1F8E48E6}">
      <dgm:prSet/>
      <dgm:spPr/>
      <dgm:t>
        <a:bodyPr/>
        <a:lstStyle/>
        <a:p>
          <a:endParaRPr lang="en-US"/>
        </a:p>
      </dgm:t>
    </dgm:pt>
    <dgm:pt modelId="{F1D8D255-F4EA-4B82-AE19-F586D692CEAE}" type="sibTrans" cxnId="{445E958C-314B-4B2E-A0A2-1A3B1F8E48E6}">
      <dgm:prSet/>
      <dgm:spPr/>
      <dgm:t>
        <a:bodyPr/>
        <a:lstStyle/>
        <a:p>
          <a:endParaRPr lang="en-US"/>
        </a:p>
      </dgm:t>
    </dgm:pt>
    <dgm:pt modelId="{BBE10754-A367-4A0D-B8AC-1DE24D5714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solidFill>
                <a:schemeClr val="tx1"/>
              </a:solidFill>
              <a:latin typeface="Raleway" pitchFamily="2" charset="0"/>
            </a:rPr>
            <a:t>Consolidate the collected e-commerce waste for proper disposal or recycling</a:t>
          </a:r>
          <a:r>
            <a:rPr lang="en-US" sz="2500" dirty="0">
              <a:solidFill>
                <a:schemeClr val="tx1"/>
              </a:solidFill>
            </a:rPr>
            <a:t>.</a:t>
          </a:r>
        </a:p>
      </dgm:t>
    </dgm:pt>
    <dgm:pt modelId="{E86F8650-C706-4565-BBB6-945EBED24C87}" type="parTrans" cxnId="{17038589-847D-4436-89F5-20E4803FB7A7}">
      <dgm:prSet/>
      <dgm:spPr/>
      <dgm:t>
        <a:bodyPr/>
        <a:lstStyle/>
        <a:p>
          <a:endParaRPr lang="en-US"/>
        </a:p>
      </dgm:t>
    </dgm:pt>
    <dgm:pt modelId="{D3671D6E-E38E-4A91-BE2B-0901C547A3D9}" type="sibTrans" cxnId="{17038589-847D-4436-89F5-20E4803FB7A7}">
      <dgm:prSet/>
      <dgm:spPr/>
      <dgm:t>
        <a:bodyPr/>
        <a:lstStyle/>
        <a:p>
          <a:endParaRPr lang="en-US"/>
        </a:p>
      </dgm:t>
    </dgm:pt>
    <dgm:pt modelId="{3B3F2221-8852-494C-BE30-D3E9A74D8F75}" type="pres">
      <dgm:prSet presAssocID="{280DE822-4691-43D9-93D5-739BB09C77F7}" presName="root" presStyleCnt="0">
        <dgm:presLayoutVars>
          <dgm:dir/>
          <dgm:resizeHandles val="exact"/>
        </dgm:presLayoutVars>
      </dgm:prSet>
      <dgm:spPr/>
    </dgm:pt>
    <dgm:pt modelId="{32A108CB-3441-4322-A5EE-B1F433D75DBB}" type="pres">
      <dgm:prSet presAssocID="{696EAC91-D5CC-4230-9C2F-B73B0ED767A2}" presName="compNode" presStyleCnt="0"/>
      <dgm:spPr/>
    </dgm:pt>
    <dgm:pt modelId="{DBC7DC26-5CC7-44F6-888E-B869D401C07C}" type="pres">
      <dgm:prSet presAssocID="{696EAC91-D5CC-4230-9C2F-B73B0ED767A2}" presName="bgRect" presStyleLbl="bgShp" presStyleIdx="0" presStyleCnt="3" custLinFactNeighborX="-609" custLinFactNeighborY="-3322"/>
      <dgm:spPr/>
    </dgm:pt>
    <dgm:pt modelId="{69C7151A-B6EA-4F60-8666-039133C5F51C}" type="pres">
      <dgm:prSet presAssocID="{696EAC91-D5CC-4230-9C2F-B73B0ED767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F4486F55-FBB1-4072-915B-40D0D2532B20}" type="pres">
      <dgm:prSet presAssocID="{696EAC91-D5CC-4230-9C2F-B73B0ED767A2}" presName="spaceRect" presStyleCnt="0"/>
      <dgm:spPr/>
    </dgm:pt>
    <dgm:pt modelId="{494386EF-65BD-4979-9DA6-0A4EBC0108F3}" type="pres">
      <dgm:prSet presAssocID="{696EAC91-D5CC-4230-9C2F-B73B0ED767A2}" presName="parTx" presStyleLbl="revTx" presStyleIdx="0" presStyleCnt="3">
        <dgm:presLayoutVars>
          <dgm:chMax val="0"/>
          <dgm:chPref val="0"/>
        </dgm:presLayoutVars>
      </dgm:prSet>
      <dgm:spPr/>
    </dgm:pt>
    <dgm:pt modelId="{C1910BE7-9FA7-47BD-9497-D7537E27558D}" type="pres">
      <dgm:prSet presAssocID="{209283C5-7293-45A1-B901-10E6C394F6E4}" presName="sibTrans" presStyleCnt="0"/>
      <dgm:spPr/>
    </dgm:pt>
    <dgm:pt modelId="{6AC398DC-76E1-484B-9CB6-890B5531F061}" type="pres">
      <dgm:prSet presAssocID="{F3C090C6-D221-46F3-8A87-307B019F1693}" presName="compNode" presStyleCnt="0"/>
      <dgm:spPr/>
    </dgm:pt>
    <dgm:pt modelId="{65251CF3-8223-4BD3-95DD-2C74A3C69AC8}" type="pres">
      <dgm:prSet presAssocID="{F3C090C6-D221-46F3-8A87-307B019F1693}" presName="bgRect" presStyleLbl="bgShp" presStyleIdx="1" presStyleCnt="3"/>
      <dgm:spPr/>
    </dgm:pt>
    <dgm:pt modelId="{14EF15DE-060C-4401-A098-068CC170DD16}" type="pres">
      <dgm:prSet presAssocID="{F3C090C6-D221-46F3-8A87-307B019F169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391E154-BDBC-44F7-B30C-DDF2C7D97109}" type="pres">
      <dgm:prSet presAssocID="{F3C090C6-D221-46F3-8A87-307B019F1693}" presName="spaceRect" presStyleCnt="0"/>
      <dgm:spPr/>
    </dgm:pt>
    <dgm:pt modelId="{F5D4B293-7ACE-4D75-9110-7D3CF001F652}" type="pres">
      <dgm:prSet presAssocID="{F3C090C6-D221-46F3-8A87-307B019F1693}" presName="parTx" presStyleLbl="revTx" presStyleIdx="1" presStyleCnt="3">
        <dgm:presLayoutVars>
          <dgm:chMax val="0"/>
          <dgm:chPref val="0"/>
        </dgm:presLayoutVars>
      </dgm:prSet>
      <dgm:spPr/>
    </dgm:pt>
    <dgm:pt modelId="{0A134A81-32EB-4FCC-ADBD-472951913575}" type="pres">
      <dgm:prSet presAssocID="{F1D8D255-F4EA-4B82-AE19-F586D692CEAE}" presName="sibTrans" presStyleCnt="0"/>
      <dgm:spPr/>
    </dgm:pt>
    <dgm:pt modelId="{E4710A5D-63EE-4099-BC92-92D5049BC5E6}" type="pres">
      <dgm:prSet presAssocID="{BBE10754-A367-4A0D-B8AC-1DE24D571474}" presName="compNode" presStyleCnt="0"/>
      <dgm:spPr/>
    </dgm:pt>
    <dgm:pt modelId="{F34D9148-072D-4BDA-A537-394486A818D4}" type="pres">
      <dgm:prSet presAssocID="{BBE10754-A367-4A0D-B8AC-1DE24D571474}" presName="bgRect" presStyleLbl="bgShp" presStyleIdx="2" presStyleCnt="3"/>
      <dgm:spPr/>
    </dgm:pt>
    <dgm:pt modelId="{A06B8F2E-9B00-439B-8142-64858294BD30}" type="pres">
      <dgm:prSet presAssocID="{BBE10754-A367-4A0D-B8AC-1DE24D5714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46915A21-7094-43ED-AB13-9F8DEE9C3E45}" type="pres">
      <dgm:prSet presAssocID="{BBE10754-A367-4A0D-B8AC-1DE24D571474}" presName="spaceRect" presStyleCnt="0"/>
      <dgm:spPr/>
    </dgm:pt>
    <dgm:pt modelId="{BF72B388-E8D7-4153-8ED6-15F5C2D1A091}" type="pres">
      <dgm:prSet presAssocID="{BBE10754-A367-4A0D-B8AC-1DE24D57147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8C50204-0060-4204-88CE-30CB64AB7EB4}" type="presOf" srcId="{BBE10754-A367-4A0D-B8AC-1DE24D571474}" destId="{BF72B388-E8D7-4153-8ED6-15F5C2D1A091}" srcOrd="0" destOrd="0" presId="urn:microsoft.com/office/officeart/2018/2/layout/IconVerticalSolidList"/>
    <dgm:cxn modelId="{A24F0743-C54D-4D6A-A469-3DEF6F1C626A}" type="presOf" srcId="{F3C090C6-D221-46F3-8A87-307B019F1693}" destId="{F5D4B293-7ACE-4D75-9110-7D3CF001F652}" srcOrd="0" destOrd="0" presId="urn:microsoft.com/office/officeart/2018/2/layout/IconVerticalSolidList"/>
    <dgm:cxn modelId="{1B816F5A-3791-48FC-9964-733BCA3E58F5}" srcId="{280DE822-4691-43D9-93D5-739BB09C77F7}" destId="{696EAC91-D5CC-4230-9C2F-B73B0ED767A2}" srcOrd="0" destOrd="0" parTransId="{1713C0B5-7F54-4EF1-9230-316EA3C90F5D}" sibTransId="{209283C5-7293-45A1-B901-10E6C394F6E4}"/>
    <dgm:cxn modelId="{17038589-847D-4436-89F5-20E4803FB7A7}" srcId="{280DE822-4691-43D9-93D5-739BB09C77F7}" destId="{BBE10754-A367-4A0D-B8AC-1DE24D571474}" srcOrd="2" destOrd="0" parTransId="{E86F8650-C706-4565-BBB6-945EBED24C87}" sibTransId="{D3671D6E-E38E-4A91-BE2B-0901C547A3D9}"/>
    <dgm:cxn modelId="{445E958C-314B-4B2E-A0A2-1A3B1F8E48E6}" srcId="{280DE822-4691-43D9-93D5-739BB09C77F7}" destId="{F3C090C6-D221-46F3-8A87-307B019F1693}" srcOrd="1" destOrd="0" parTransId="{005EBABB-B14A-484B-9BA8-9886971B2F1B}" sibTransId="{F1D8D255-F4EA-4B82-AE19-F586D692CEAE}"/>
    <dgm:cxn modelId="{2F2D848E-FDD8-4DC8-B509-1A37BCC73DBB}" type="presOf" srcId="{280DE822-4691-43D9-93D5-739BB09C77F7}" destId="{3B3F2221-8852-494C-BE30-D3E9A74D8F75}" srcOrd="0" destOrd="0" presId="urn:microsoft.com/office/officeart/2018/2/layout/IconVerticalSolidList"/>
    <dgm:cxn modelId="{682D3BF2-328A-449C-AFA6-47429A5E6D56}" type="presOf" srcId="{696EAC91-D5CC-4230-9C2F-B73B0ED767A2}" destId="{494386EF-65BD-4979-9DA6-0A4EBC0108F3}" srcOrd="0" destOrd="0" presId="urn:microsoft.com/office/officeart/2018/2/layout/IconVerticalSolidList"/>
    <dgm:cxn modelId="{EFB50238-BC6D-4509-9D81-8CE288B076A5}" type="presParOf" srcId="{3B3F2221-8852-494C-BE30-D3E9A74D8F75}" destId="{32A108CB-3441-4322-A5EE-B1F433D75DBB}" srcOrd="0" destOrd="0" presId="urn:microsoft.com/office/officeart/2018/2/layout/IconVerticalSolidList"/>
    <dgm:cxn modelId="{E04E3139-D1EB-4634-B7BA-31063AFA2559}" type="presParOf" srcId="{32A108CB-3441-4322-A5EE-B1F433D75DBB}" destId="{DBC7DC26-5CC7-44F6-888E-B869D401C07C}" srcOrd="0" destOrd="0" presId="urn:microsoft.com/office/officeart/2018/2/layout/IconVerticalSolidList"/>
    <dgm:cxn modelId="{A3FA3028-3885-4076-A127-BB75582E2751}" type="presParOf" srcId="{32A108CB-3441-4322-A5EE-B1F433D75DBB}" destId="{69C7151A-B6EA-4F60-8666-039133C5F51C}" srcOrd="1" destOrd="0" presId="urn:microsoft.com/office/officeart/2018/2/layout/IconVerticalSolidList"/>
    <dgm:cxn modelId="{44DA4070-ED1B-4AF5-A2E2-B97CAF179B65}" type="presParOf" srcId="{32A108CB-3441-4322-A5EE-B1F433D75DBB}" destId="{F4486F55-FBB1-4072-915B-40D0D2532B20}" srcOrd="2" destOrd="0" presId="urn:microsoft.com/office/officeart/2018/2/layout/IconVerticalSolidList"/>
    <dgm:cxn modelId="{3FB4D51B-F83D-40B3-A7A4-AAAFD7303088}" type="presParOf" srcId="{32A108CB-3441-4322-A5EE-B1F433D75DBB}" destId="{494386EF-65BD-4979-9DA6-0A4EBC0108F3}" srcOrd="3" destOrd="0" presId="urn:microsoft.com/office/officeart/2018/2/layout/IconVerticalSolidList"/>
    <dgm:cxn modelId="{7A306BCC-31E5-406A-9E1E-479F1433FD95}" type="presParOf" srcId="{3B3F2221-8852-494C-BE30-D3E9A74D8F75}" destId="{C1910BE7-9FA7-47BD-9497-D7537E27558D}" srcOrd="1" destOrd="0" presId="urn:microsoft.com/office/officeart/2018/2/layout/IconVerticalSolidList"/>
    <dgm:cxn modelId="{B0A0E267-B469-40CD-8052-6488751CAE29}" type="presParOf" srcId="{3B3F2221-8852-494C-BE30-D3E9A74D8F75}" destId="{6AC398DC-76E1-484B-9CB6-890B5531F061}" srcOrd="2" destOrd="0" presId="urn:microsoft.com/office/officeart/2018/2/layout/IconVerticalSolidList"/>
    <dgm:cxn modelId="{5877F9FF-17A2-4B31-AC50-E570B3430547}" type="presParOf" srcId="{6AC398DC-76E1-484B-9CB6-890B5531F061}" destId="{65251CF3-8223-4BD3-95DD-2C74A3C69AC8}" srcOrd="0" destOrd="0" presId="urn:microsoft.com/office/officeart/2018/2/layout/IconVerticalSolidList"/>
    <dgm:cxn modelId="{FFBD221B-59D6-4C93-988D-A40A4EAFD78B}" type="presParOf" srcId="{6AC398DC-76E1-484B-9CB6-890B5531F061}" destId="{14EF15DE-060C-4401-A098-068CC170DD16}" srcOrd="1" destOrd="0" presId="urn:microsoft.com/office/officeart/2018/2/layout/IconVerticalSolidList"/>
    <dgm:cxn modelId="{427AAE7B-6795-4A6F-9A85-FC85CB801741}" type="presParOf" srcId="{6AC398DC-76E1-484B-9CB6-890B5531F061}" destId="{5391E154-BDBC-44F7-B30C-DDF2C7D97109}" srcOrd="2" destOrd="0" presId="urn:microsoft.com/office/officeart/2018/2/layout/IconVerticalSolidList"/>
    <dgm:cxn modelId="{78BEE565-EAEF-405A-AB99-7EF1E58A90AF}" type="presParOf" srcId="{6AC398DC-76E1-484B-9CB6-890B5531F061}" destId="{F5D4B293-7ACE-4D75-9110-7D3CF001F652}" srcOrd="3" destOrd="0" presId="urn:microsoft.com/office/officeart/2018/2/layout/IconVerticalSolidList"/>
    <dgm:cxn modelId="{9414E31D-16DB-4399-9D91-4C40A345B05B}" type="presParOf" srcId="{3B3F2221-8852-494C-BE30-D3E9A74D8F75}" destId="{0A134A81-32EB-4FCC-ADBD-472951913575}" srcOrd="3" destOrd="0" presId="urn:microsoft.com/office/officeart/2018/2/layout/IconVerticalSolidList"/>
    <dgm:cxn modelId="{A2F76D1D-E6A6-446B-BE65-9EDA3E5F9837}" type="presParOf" srcId="{3B3F2221-8852-494C-BE30-D3E9A74D8F75}" destId="{E4710A5D-63EE-4099-BC92-92D5049BC5E6}" srcOrd="4" destOrd="0" presId="urn:microsoft.com/office/officeart/2018/2/layout/IconVerticalSolidList"/>
    <dgm:cxn modelId="{9362D811-3E37-49A1-9D96-88820FDCADEF}" type="presParOf" srcId="{E4710A5D-63EE-4099-BC92-92D5049BC5E6}" destId="{F34D9148-072D-4BDA-A537-394486A818D4}" srcOrd="0" destOrd="0" presId="urn:microsoft.com/office/officeart/2018/2/layout/IconVerticalSolidList"/>
    <dgm:cxn modelId="{53D19FFD-07C9-4AF0-9C94-6DB46701D63E}" type="presParOf" srcId="{E4710A5D-63EE-4099-BC92-92D5049BC5E6}" destId="{A06B8F2E-9B00-439B-8142-64858294BD30}" srcOrd="1" destOrd="0" presId="urn:microsoft.com/office/officeart/2018/2/layout/IconVerticalSolidList"/>
    <dgm:cxn modelId="{18833931-5404-4F76-9F8C-A17238CC6F9A}" type="presParOf" srcId="{E4710A5D-63EE-4099-BC92-92D5049BC5E6}" destId="{46915A21-7094-43ED-AB13-9F8DEE9C3E45}" srcOrd="2" destOrd="0" presId="urn:microsoft.com/office/officeart/2018/2/layout/IconVerticalSolidList"/>
    <dgm:cxn modelId="{CDD0EF07-471C-479E-82AB-3A09B24BEFF8}" type="presParOf" srcId="{E4710A5D-63EE-4099-BC92-92D5049BC5E6}" destId="{BF72B388-E8D7-4153-8ED6-15F5C2D1A0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67DF0C-2450-4C0A-8198-B210947B12B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6B7CC5C-FFC0-41F0-8A4B-72DE1AA0A749}">
      <dgm:prSet custT="1"/>
      <dgm:spPr/>
      <dgm:t>
        <a:bodyPr/>
        <a:lstStyle/>
        <a:p>
          <a:pPr>
            <a:defRPr cap="all"/>
          </a:pPr>
          <a:r>
            <a:rPr lang="en-US" sz="2800" dirty="0">
              <a:solidFill>
                <a:schemeClr val="bg1"/>
              </a:solidFill>
              <a:latin typeface="Raleway" pitchFamily="2" charset="0"/>
            </a:rPr>
            <a:t>E-commerce Companies </a:t>
          </a:r>
        </a:p>
      </dgm:t>
    </dgm:pt>
    <dgm:pt modelId="{C79C2C61-C275-465F-8324-642276D22131}" type="parTrans" cxnId="{F3FE57BE-C049-4B1D-972D-6B506EB2D63D}">
      <dgm:prSet/>
      <dgm:spPr/>
      <dgm:t>
        <a:bodyPr/>
        <a:lstStyle/>
        <a:p>
          <a:endParaRPr lang="en-US"/>
        </a:p>
      </dgm:t>
    </dgm:pt>
    <dgm:pt modelId="{FB88ADA2-2A6A-4463-91C8-43715BB9B56A}" type="sibTrans" cxnId="{F3FE57BE-C049-4B1D-972D-6B506EB2D63D}">
      <dgm:prSet/>
      <dgm:spPr/>
      <dgm:t>
        <a:bodyPr/>
        <a:lstStyle/>
        <a:p>
          <a:endParaRPr lang="en-US"/>
        </a:p>
      </dgm:t>
    </dgm:pt>
    <dgm:pt modelId="{B8C485F6-555A-41B9-A776-37D6A4EDBCD8}">
      <dgm:prSet custT="1"/>
      <dgm:spPr/>
      <dgm:t>
        <a:bodyPr/>
        <a:lstStyle/>
        <a:p>
          <a:pPr>
            <a:defRPr cap="all"/>
          </a:pPr>
          <a:r>
            <a:rPr lang="en-US" sz="2800" dirty="0">
              <a:solidFill>
                <a:schemeClr val="bg1"/>
              </a:solidFill>
              <a:latin typeface="Raleway" pitchFamily="2" charset="0"/>
            </a:rPr>
            <a:t>Recycling Facilities </a:t>
          </a:r>
        </a:p>
      </dgm:t>
    </dgm:pt>
    <dgm:pt modelId="{5F2D2B88-E81F-449B-A7CA-0B1B80B125EB}" type="parTrans" cxnId="{7ECAD696-DCE3-4358-A3A8-3DB64DD61D2C}">
      <dgm:prSet/>
      <dgm:spPr/>
      <dgm:t>
        <a:bodyPr/>
        <a:lstStyle/>
        <a:p>
          <a:endParaRPr lang="en-US"/>
        </a:p>
      </dgm:t>
    </dgm:pt>
    <dgm:pt modelId="{836CD82A-997A-49E2-93AD-CF2996F02930}" type="sibTrans" cxnId="{7ECAD696-DCE3-4358-A3A8-3DB64DD61D2C}">
      <dgm:prSet/>
      <dgm:spPr/>
      <dgm:t>
        <a:bodyPr/>
        <a:lstStyle/>
        <a:p>
          <a:endParaRPr lang="en-US"/>
        </a:p>
      </dgm:t>
    </dgm:pt>
    <dgm:pt modelId="{5B0E2201-D14D-425D-9843-31D9204F6AEF}">
      <dgm:prSet custT="1"/>
      <dgm:spPr/>
      <dgm:t>
        <a:bodyPr/>
        <a:lstStyle/>
        <a:p>
          <a:pPr>
            <a:defRPr cap="all"/>
          </a:pPr>
          <a:r>
            <a:rPr lang="en-US" sz="2800" dirty="0">
              <a:solidFill>
                <a:schemeClr val="bg1"/>
              </a:solidFill>
              <a:latin typeface="Raleway" pitchFamily="2" charset="0"/>
            </a:rPr>
            <a:t>AI Experts</a:t>
          </a:r>
        </a:p>
      </dgm:t>
    </dgm:pt>
    <dgm:pt modelId="{C300C87C-B0EE-4E7B-88DB-6AACEB96F784}" type="parTrans" cxnId="{174DC598-E720-4158-9CF6-214F925D1E9E}">
      <dgm:prSet/>
      <dgm:spPr/>
      <dgm:t>
        <a:bodyPr/>
        <a:lstStyle/>
        <a:p>
          <a:endParaRPr lang="en-US"/>
        </a:p>
      </dgm:t>
    </dgm:pt>
    <dgm:pt modelId="{8A20B964-BEAD-499E-94E2-D032568597C4}" type="sibTrans" cxnId="{174DC598-E720-4158-9CF6-214F925D1E9E}">
      <dgm:prSet/>
      <dgm:spPr/>
      <dgm:t>
        <a:bodyPr/>
        <a:lstStyle/>
        <a:p>
          <a:endParaRPr lang="en-US"/>
        </a:p>
      </dgm:t>
    </dgm:pt>
    <dgm:pt modelId="{05497807-4E9F-4930-BC89-DCABC8FB7A46}">
      <dgm:prSet custT="1"/>
      <dgm:spPr/>
      <dgm:t>
        <a:bodyPr/>
        <a:lstStyle/>
        <a:p>
          <a:pPr>
            <a:defRPr cap="all"/>
          </a:pPr>
          <a:r>
            <a:rPr lang="en-US" sz="2800" dirty="0">
              <a:solidFill>
                <a:schemeClr val="bg1"/>
              </a:solidFill>
              <a:latin typeface="Raleway" pitchFamily="2" charset="0"/>
            </a:rPr>
            <a:t>Financial Institutions</a:t>
          </a:r>
        </a:p>
      </dgm:t>
    </dgm:pt>
    <dgm:pt modelId="{FE77B330-F6FE-42D5-8451-B133C548510E}" type="parTrans" cxnId="{2BAE7B79-BBEA-41CA-89BC-EA179F78FE33}">
      <dgm:prSet/>
      <dgm:spPr/>
      <dgm:t>
        <a:bodyPr/>
        <a:lstStyle/>
        <a:p>
          <a:endParaRPr lang="en-US"/>
        </a:p>
      </dgm:t>
    </dgm:pt>
    <dgm:pt modelId="{8019CAAC-8168-43F4-8664-386575D5C4EC}" type="sibTrans" cxnId="{2BAE7B79-BBEA-41CA-89BC-EA179F78FE33}">
      <dgm:prSet/>
      <dgm:spPr/>
      <dgm:t>
        <a:bodyPr/>
        <a:lstStyle/>
        <a:p>
          <a:endParaRPr lang="en-US"/>
        </a:p>
      </dgm:t>
    </dgm:pt>
    <dgm:pt modelId="{908B55B2-E5CB-4A40-9AAA-84A0D9F33347}" type="pres">
      <dgm:prSet presAssocID="{3667DF0C-2450-4C0A-8198-B210947B12B8}" presName="root" presStyleCnt="0">
        <dgm:presLayoutVars>
          <dgm:dir/>
          <dgm:resizeHandles val="exact"/>
        </dgm:presLayoutVars>
      </dgm:prSet>
      <dgm:spPr/>
    </dgm:pt>
    <dgm:pt modelId="{517461FD-C1EC-4A95-BECD-8736A9D6C7FA}" type="pres">
      <dgm:prSet presAssocID="{D6B7CC5C-FFC0-41F0-8A4B-72DE1AA0A749}" presName="compNode" presStyleCnt="0"/>
      <dgm:spPr/>
    </dgm:pt>
    <dgm:pt modelId="{2ED9A018-5689-4030-B60B-93BFBBE8EF87}" type="pres">
      <dgm:prSet presAssocID="{D6B7CC5C-FFC0-41F0-8A4B-72DE1AA0A74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5D97441-3917-466A-9E3E-1BFCF5BDCE26}" type="pres">
      <dgm:prSet presAssocID="{D6B7CC5C-FFC0-41F0-8A4B-72DE1AA0A7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4AC5B99-173A-4C2A-A61C-17DFFAEB7BF1}" type="pres">
      <dgm:prSet presAssocID="{D6B7CC5C-FFC0-41F0-8A4B-72DE1AA0A749}" presName="spaceRect" presStyleCnt="0"/>
      <dgm:spPr/>
    </dgm:pt>
    <dgm:pt modelId="{1916DE6B-4A94-4316-AC20-0770D1093BEB}" type="pres">
      <dgm:prSet presAssocID="{D6B7CC5C-FFC0-41F0-8A4B-72DE1AA0A749}" presName="textRect" presStyleLbl="revTx" presStyleIdx="0" presStyleCnt="4">
        <dgm:presLayoutVars>
          <dgm:chMax val="1"/>
          <dgm:chPref val="1"/>
        </dgm:presLayoutVars>
      </dgm:prSet>
      <dgm:spPr/>
    </dgm:pt>
    <dgm:pt modelId="{EB46CEDF-E28F-4A1C-B875-82224A687728}" type="pres">
      <dgm:prSet presAssocID="{FB88ADA2-2A6A-4463-91C8-43715BB9B56A}" presName="sibTrans" presStyleCnt="0"/>
      <dgm:spPr/>
    </dgm:pt>
    <dgm:pt modelId="{55CF3058-6221-4BAA-8585-837C5FA3EFCD}" type="pres">
      <dgm:prSet presAssocID="{B8C485F6-555A-41B9-A776-37D6A4EDBCD8}" presName="compNode" presStyleCnt="0"/>
      <dgm:spPr/>
    </dgm:pt>
    <dgm:pt modelId="{A2B9D74D-758B-49BB-A782-2FB30D3E53AA}" type="pres">
      <dgm:prSet presAssocID="{B8C485F6-555A-41B9-A776-37D6A4EDBCD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6180F10-C4A4-400F-A8EF-7D5C4E0B89CB}" type="pres">
      <dgm:prSet presAssocID="{B8C485F6-555A-41B9-A776-37D6A4EDBCD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250F65FF-BF75-41F4-95B2-7BE23B4AF297}" type="pres">
      <dgm:prSet presAssocID="{B8C485F6-555A-41B9-A776-37D6A4EDBCD8}" presName="spaceRect" presStyleCnt="0"/>
      <dgm:spPr/>
    </dgm:pt>
    <dgm:pt modelId="{A1E4E21F-ACDD-4344-B922-9B102B7277D0}" type="pres">
      <dgm:prSet presAssocID="{B8C485F6-555A-41B9-A776-37D6A4EDBCD8}" presName="textRect" presStyleLbl="revTx" presStyleIdx="1" presStyleCnt="4">
        <dgm:presLayoutVars>
          <dgm:chMax val="1"/>
          <dgm:chPref val="1"/>
        </dgm:presLayoutVars>
      </dgm:prSet>
      <dgm:spPr/>
    </dgm:pt>
    <dgm:pt modelId="{A7AE22F8-5D3A-4BF7-80EE-6ABD7116C79A}" type="pres">
      <dgm:prSet presAssocID="{836CD82A-997A-49E2-93AD-CF2996F02930}" presName="sibTrans" presStyleCnt="0"/>
      <dgm:spPr/>
    </dgm:pt>
    <dgm:pt modelId="{C338D2E0-C20A-459F-A42B-3E21DA7616C6}" type="pres">
      <dgm:prSet presAssocID="{5B0E2201-D14D-425D-9843-31D9204F6AEF}" presName="compNode" presStyleCnt="0"/>
      <dgm:spPr/>
    </dgm:pt>
    <dgm:pt modelId="{6AE73410-AB99-49A7-B7AE-AB1A87782042}" type="pres">
      <dgm:prSet presAssocID="{5B0E2201-D14D-425D-9843-31D9204F6AE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92C22A8-C938-4E4D-A85F-D47774646BB9}" type="pres">
      <dgm:prSet presAssocID="{5B0E2201-D14D-425D-9843-31D9204F6A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D70B88-B60B-464C-99FA-13D213616CF5}" type="pres">
      <dgm:prSet presAssocID="{5B0E2201-D14D-425D-9843-31D9204F6AEF}" presName="spaceRect" presStyleCnt="0"/>
      <dgm:spPr/>
    </dgm:pt>
    <dgm:pt modelId="{3CD35E7A-11A3-4C4D-B849-11182363FF9F}" type="pres">
      <dgm:prSet presAssocID="{5B0E2201-D14D-425D-9843-31D9204F6AEF}" presName="textRect" presStyleLbl="revTx" presStyleIdx="2" presStyleCnt="4">
        <dgm:presLayoutVars>
          <dgm:chMax val="1"/>
          <dgm:chPref val="1"/>
        </dgm:presLayoutVars>
      </dgm:prSet>
      <dgm:spPr/>
    </dgm:pt>
    <dgm:pt modelId="{1314C598-C264-4C1E-9D34-F7634E8168D2}" type="pres">
      <dgm:prSet presAssocID="{8A20B964-BEAD-499E-94E2-D032568597C4}" presName="sibTrans" presStyleCnt="0"/>
      <dgm:spPr/>
    </dgm:pt>
    <dgm:pt modelId="{6609C767-CD67-4853-9CD7-E43E4CE5E6FD}" type="pres">
      <dgm:prSet presAssocID="{05497807-4E9F-4930-BC89-DCABC8FB7A46}" presName="compNode" presStyleCnt="0"/>
      <dgm:spPr/>
    </dgm:pt>
    <dgm:pt modelId="{3E9D4A8B-FAD7-4E9C-B3F9-839DBC09E6B2}" type="pres">
      <dgm:prSet presAssocID="{05497807-4E9F-4930-BC89-DCABC8FB7A46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DE33375-1C35-406A-88E0-83CC6392447E}" type="pres">
      <dgm:prSet presAssocID="{05497807-4E9F-4930-BC89-DCABC8FB7A4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50FA6B2-C157-4649-961D-44967A16DA19}" type="pres">
      <dgm:prSet presAssocID="{05497807-4E9F-4930-BC89-DCABC8FB7A46}" presName="spaceRect" presStyleCnt="0"/>
      <dgm:spPr/>
    </dgm:pt>
    <dgm:pt modelId="{8E34244C-FE66-49E9-AE66-533CAA5EFF99}" type="pres">
      <dgm:prSet presAssocID="{05497807-4E9F-4930-BC89-DCABC8FB7A4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24E7E0D-58BD-44A6-8936-B450A5851F85}" type="presOf" srcId="{3667DF0C-2450-4C0A-8198-B210947B12B8}" destId="{908B55B2-E5CB-4A40-9AAA-84A0D9F33347}" srcOrd="0" destOrd="0" presId="urn:microsoft.com/office/officeart/2018/5/layout/IconLeafLabelList"/>
    <dgm:cxn modelId="{51675661-2D71-4093-AC19-C0D6EEE8CB86}" type="presOf" srcId="{B8C485F6-555A-41B9-A776-37D6A4EDBCD8}" destId="{A1E4E21F-ACDD-4344-B922-9B102B7277D0}" srcOrd="0" destOrd="0" presId="urn:microsoft.com/office/officeart/2018/5/layout/IconLeafLabelList"/>
    <dgm:cxn modelId="{2BAE7B79-BBEA-41CA-89BC-EA179F78FE33}" srcId="{3667DF0C-2450-4C0A-8198-B210947B12B8}" destId="{05497807-4E9F-4930-BC89-DCABC8FB7A46}" srcOrd="3" destOrd="0" parTransId="{FE77B330-F6FE-42D5-8451-B133C548510E}" sibTransId="{8019CAAC-8168-43F4-8664-386575D5C4EC}"/>
    <dgm:cxn modelId="{7ECAD696-DCE3-4358-A3A8-3DB64DD61D2C}" srcId="{3667DF0C-2450-4C0A-8198-B210947B12B8}" destId="{B8C485F6-555A-41B9-A776-37D6A4EDBCD8}" srcOrd="1" destOrd="0" parTransId="{5F2D2B88-E81F-449B-A7CA-0B1B80B125EB}" sibTransId="{836CD82A-997A-49E2-93AD-CF2996F02930}"/>
    <dgm:cxn modelId="{174DC598-E720-4158-9CF6-214F925D1E9E}" srcId="{3667DF0C-2450-4C0A-8198-B210947B12B8}" destId="{5B0E2201-D14D-425D-9843-31D9204F6AEF}" srcOrd="2" destOrd="0" parTransId="{C300C87C-B0EE-4E7B-88DB-6AACEB96F784}" sibTransId="{8A20B964-BEAD-499E-94E2-D032568597C4}"/>
    <dgm:cxn modelId="{F3FE57BE-C049-4B1D-972D-6B506EB2D63D}" srcId="{3667DF0C-2450-4C0A-8198-B210947B12B8}" destId="{D6B7CC5C-FFC0-41F0-8A4B-72DE1AA0A749}" srcOrd="0" destOrd="0" parTransId="{C79C2C61-C275-465F-8324-642276D22131}" sibTransId="{FB88ADA2-2A6A-4463-91C8-43715BB9B56A}"/>
    <dgm:cxn modelId="{1D7892CA-F72F-4F09-AD4C-716C710861E4}" type="presOf" srcId="{5B0E2201-D14D-425D-9843-31D9204F6AEF}" destId="{3CD35E7A-11A3-4C4D-B849-11182363FF9F}" srcOrd="0" destOrd="0" presId="urn:microsoft.com/office/officeart/2018/5/layout/IconLeafLabelList"/>
    <dgm:cxn modelId="{9D2554F0-A3BB-48FF-8AFA-9AB0225E1D31}" type="presOf" srcId="{D6B7CC5C-FFC0-41F0-8A4B-72DE1AA0A749}" destId="{1916DE6B-4A94-4316-AC20-0770D1093BEB}" srcOrd="0" destOrd="0" presId="urn:microsoft.com/office/officeart/2018/5/layout/IconLeafLabelList"/>
    <dgm:cxn modelId="{9BB6F4F1-8386-4EF3-9E99-39A8CD46C986}" type="presOf" srcId="{05497807-4E9F-4930-BC89-DCABC8FB7A46}" destId="{8E34244C-FE66-49E9-AE66-533CAA5EFF99}" srcOrd="0" destOrd="0" presId="urn:microsoft.com/office/officeart/2018/5/layout/IconLeafLabelList"/>
    <dgm:cxn modelId="{51E9F887-3401-4150-96CC-0CF592A1F019}" type="presParOf" srcId="{908B55B2-E5CB-4A40-9AAA-84A0D9F33347}" destId="{517461FD-C1EC-4A95-BECD-8736A9D6C7FA}" srcOrd="0" destOrd="0" presId="urn:microsoft.com/office/officeart/2018/5/layout/IconLeafLabelList"/>
    <dgm:cxn modelId="{04836601-8D1E-4678-AADA-AB4BD6F5413E}" type="presParOf" srcId="{517461FD-C1EC-4A95-BECD-8736A9D6C7FA}" destId="{2ED9A018-5689-4030-B60B-93BFBBE8EF87}" srcOrd="0" destOrd="0" presId="urn:microsoft.com/office/officeart/2018/5/layout/IconLeafLabelList"/>
    <dgm:cxn modelId="{82A75387-367E-4621-A342-5ABAB13A93B4}" type="presParOf" srcId="{517461FD-C1EC-4A95-BECD-8736A9D6C7FA}" destId="{55D97441-3917-466A-9E3E-1BFCF5BDCE26}" srcOrd="1" destOrd="0" presId="urn:microsoft.com/office/officeart/2018/5/layout/IconLeafLabelList"/>
    <dgm:cxn modelId="{F7FDB68F-7C77-4345-B19E-7049A6E7723D}" type="presParOf" srcId="{517461FD-C1EC-4A95-BECD-8736A9D6C7FA}" destId="{04AC5B99-173A-4C2A-A61C-17DFFAEB7BF1}" srcOrd="2" destOrd="0" presId="urn:microsoft.com/office/officeart/2018/5/layout/IconLeafLabelList"/>
    <dgm:cxn modelId="{C1EFCC22-177C-48E3-9B7A-AEF5611D48CB}" type="presParOf" srcId="{517461FD-C1EC-4A95-BECD-8736A9D6C7FA}" destId="{1916DE6B-4A94-4316-AC20-0770D1093BEB}" srcOrd="3" destOrd="0" presId="urn:microsoft.com/office/officeart/2018/5/layout/IconLeafLabelList"/>
    <dgm:cxn modelId="{761EBF3B-6036-44A5-9F81-E739B4DDE7DD}" type="presParOf" srcId="{908B55B2-E5CB-4A40-9AAA-84A0D9F33347}" destId="{EB46CEDF-E28F-4A1C-B875-82224A687728}" srcOrd="1" destOrd="0" presId="urn:microsoft.com/office/officeart/2018/5/layout/IconLeafLabelList"/>
    <dgm:cxn modelId="{C42568FD-C145-4098-A7B7-9D830D72AECA}" type="presParOf" srcId="{908B55B2-E5CB-4A40-9AAA-84A0D9F33347}" destId="{55CF3058-6221-4BAA-8585-837C5FA3EFCD}" srcOrd="2" destOrd="0" presId="urn:microsoft.com/office/officeart/2018/5/layout/IconLeafLabelList"/>
    <dgm:cxn modelId="{4B9D513D-3A5A-438F-B966-640A74CDA23E}" type="presParOf" srcId="{55CF3058-6221-4BAA-8585-837C5FA3EFCD}" destId="{A2B9D74D-758B-49BB-A782-2FB30D3E53AA}" srcOrd="0" destOrd="0" presId="urn:microsoft.com/office/officeart/2018/5/layout/IconLeafLabelList"/>
    <dgm:cxn modelId="{6FAA9996-A91A-44D9-8E08-B5979CCD3FB4}" type="presParOf" srcId="{55CF3058-6221-4BAA-8585-837C5FA3EFCD}" destId="{56180F10-C4A4-400F-A8EF-7D5C4E0B89CB}" srcOrd="1" destOrd="0" presId="urn:microsoft.com/office/officeart/2018/5/layout/IconLeafLabelList"/>
    <dgm:cxn modelId="{D271E112-B943-42DC-A5B4-1EB8B8015780}" type="presParOf" srcId="{55CF3058-6221-4BAA-8585-837C5FA3EFCD}" destId="{250F65FF-BF75-41F4-95B2-7BE23B4AF297}" srcOrd="2" destOrd="0" presId="urn:microsoft.com/office/officeart/2018/5/layout/IconLeafLabelList"/>
    <dgm:cxn modelId="{5995162F-6E41-4A55-A75F-0A43EFACA5DF}" type="presParOf" srcId="{55CF3058-6221-4BAA-8585-837C5FA3EFCD}" destId="{A1E4E21F-ACDD-4344-B922-9B102B7277D0}" srcOrd="3" destOrd="0" presId="urn:microsoft.com/office/officeart/2018/5/layout/IconLeafLabelList"/>
    <dgm:cxn modelId="{07D2A777-4C8C-4C5B-A5CA-DCA453447B27}" type="presParOf" srcId="{908B55B2-E5CB-4A40-9AAA-84A0D9F33347}" destId="{A7AE22F8-5D3A-4BF7-80EE-6ABD7116C79A}" srcOrd="3" destOrd="0" presId="urn:microsoft.com/office/officeart/2018/5/layout/IconLeafLabelList"/>
    <dgm:cxn modelId="{B8FFC38E-54B4-4C03-880E-CB47A053A3EE}" type="presParOf" srcId="{908B55B2-E5CB-4A40-9AAA-84A0D9F33347}" destId="{C338D2E0-C20A-459F-A42B-3E21DA7616C6}" srcOrd="4" destOrd="0" presId="urn:microsoft.com/office/officeart/2018/5/layout/IconLeafLabelList"/>
    <dgm:cxn modelId="{B38821B0-7919-4DB8-ADDD-C7CA2E3BBBEF}" type="presParOf" srcId="{C338D2E0-C20A-459F-A42B-3E21DA7616C6}" destId="{6AE73410-AB99-49A7-B7AE-AB1A87782042}" srcOrd="0" destOrd="0" presId="urn:microsoft.com/office/officeart/2018/5/layout/IconLeafLabelList"/>
    <dgm:cxn modelId="{013EA9B6-0D61-4B56-BED7-6604B45D928B}" type="presParOf" srcId="{C338D2E0-C20A-459F-A42B-3E21DA7616C6}" destId="{892C22A8-C938-4E4D-A85F-D47774646BB9}" srcOrd="1" destOrd="0" presId="urn:microsoft.com/office/officeart/2018/5/layout/IconLeafLabelList"/>
    <dgm:cxn modelId="{3D703CC9-B9AC-428E-BE1F-CF2C4D3EED21}" type="presParOf" srcId="{C338D2E0-C20A-459F-A42B-3E21DA7616C6}" destId="{44D70B88-B60B-464C-99FA-13D213616CF5}" srcOrd="2" destOrd="0" presId="urn:microsoft.com/office/officeart/2018/5/layout/IconLeafLabelList"/>
    <dgm:cxn modelId="{E9FAB3FC-61E5-4B4A-819D-ABCC2E0DD3D0}" type="presParOf" srcId="{C338D2E0-C20A-459F-A42B-3E21DA7616C6}" destId="{3CD35E7A-11A3-4C4D-B849-11182363FF9F}" srcOrd="3" destOrd="0" presId="urn:microsoft.com/office/officeart/2018/5/layout/IconLeafLabelList"/>
    <dgm:cxn modelId="{7BF254CF-11CF-413A-9883-81B31AFCF352}" type="presParOf" srcId="{908B55B2-E5CB-4A40-9AAA-84A0D9F33347}" destId="{1314C598-C264-4C1E-9D34-F7634E8168D2}" srcOrd="5" destOrd="0" presId="urn:microsoft.com/office/officeart/2018/5/layout/IconLeafLabelList"/>
    <dgm:cxn modelId="{BD02C680-52E5-4475-9915-67A97B24F7A9}" type="presParOf" srcId="{908B55B2-E5CB-4A40-9AAA-84A0D9F33347}" destId="{6609C767-CD67-4853-9CD7-E43E4CE5E6FD}" srcOrd="6" destOrd="0" presId="urn:microsoft.com/office/officeart/2018/5/layout/IconLeafLabelList"/>
    <dgm:cxn modelId="{59047CA6-DF45-4CA1-95DB-2484E9F0D8FE}" type="presParOf" srcId="{6609C767-CD67-4853-9CD7-E43E4CE5E6FD}" destId="{3E9D4A8B-FAD7-4E9C-B3F9-839DBC09E6B2}" srcOrd="0" destOrd="0" presId="urn:microsoft.com/office/officeart/2018/5/layout/IconLeafLabelList"/>
    <dgm:cxn modelId="{70EDADE0-E564-4E0C-B28D-C658233FDC07}" type="presParOf" srcId="{6609C767-CD67-4853-9CD7-E43E4CE5E6FD}" destId="{4DE33375-1C35-406A-88E0-83CC6392447E}" srcOrd="1" destOrd="0" presId="urn:microsoft.com/office/officeart/2018/5/layout/IconLeafLabelList"/>
    <dgm:cxn modelId="{10D4C9A1-21A1-412C-8B54-70AA17A977CC}" type="presParOf" srcId="{6609C767-CD67-4853-9CD7-E43E4CE5E6FD}" destId="{D50FA6B2-C157-4649-961D-44967A16DA19}" srcOrd="2" destOrd="0" presId="urn:microsoft.com/office/officeart/2018/5/layout/IconLeafLabelList"/>
    <dgm:cxn modelId="{40890E2E-885A-4137-ADE3-C4532543A54A}" type="presParOf" srcId="{6609C767-CD67-4853-9CD7-E43E4CE5E6FD}" destId="{8E34244C-FE66-49E9-AE66-533CAA5EFF9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7DC26-5CC7-44F6-888E-B869D401C07C}">
      <dsp:nvSpPr>
        <dsp:cNvPr id="0" name=""/>
        <dsp:cNvSpPr/>
      </dsp:nvSpPr>
      <dsp:spPr>
        <a:xfrm>
          <a:off x="0" y="0"/>
          <a:ext cx="8437329" cy="23208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7151A-B6EA-4F60-8666-039133C5F51C}">
      <dsp:nvSpPr>
        <dsp:cNvPr id="0" name=""/>
        <dsp:cNvSpPr/>
      </dsp:nvSpPr>
      <dsp:spPr>
        <a:xfrm>
          <a:off x="702048" y="523176"/>
          <a:ext cx="1276451" cy="12764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386EF-65BD-4979-9DA6-0A4EBC0108F3}">
      <dsp:nvSpPr>
        <dsp:cNvPr id="0" name=""/>
        <dsp:cNvSpPr/>
      </dsp:nvSpPr>
      <dsp:spPr>
        <a:xfrm>
          <a:off x="2680548" y="991"/>
          <a:ext cx="5756780" cy="2320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620" tIns="245620" rIns="245620" bIns="24562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Raleway" pitchFamily="2" charset="0"/>
            </a:rPr>
            <a:t>Consumers must gather all e-commerce waste after unpacking the online products.</a:t>
          </a:r>
        </a:p>
      </dsp:txBody>
      <dsp:txXfrm>
        <a:off x="2680548" y="991"/>
        <a:ext cx="5756780" cy="2320821"/>
      </dsp:txXfrm>
    </dsp:sp>
    <dsp:sp modelId="{65251CF3-8223-4BD3-95DD-2C74A3C69AC8}">
      <dsp:nvSpPr>
        <dsp:cNvPr id="0" name=""/>
        <dsp:cNvSpPr/>
      </dsp:nvSpPr>
      <dsp:spPr>
        <a:xfrm>
          <a:off x="0" y="2902018"/>
          <a:ext cx="8437329" cy="23208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F15DE-060C-4401-A098-068CC170DD16}">
      <dsp:nvSpPr>
        <dsp:cNvPr id="0" name=""/>
        <dsp:cNvSpPr/>
      </dsp:nvSpPr>
      <dsp:spPr>
        <a:xfrm>
          <a:off x="702048" y="3424203"/>
          <a:ext cx="1276451" cy="12764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4B293-7ACE-4D75-9110-7D3CF001F652}">
      <dsp:nvSpPr>
        <dsp:cNvPr id="0" name=""/>
        <dsp:cNvSpPr/>
      </dsp:nvSpPr>
      <dsp:spPr>
        <a:xfrm>
          <a:off x="2680548" y="2902018"/>
          <a:ext cx="5756780" cy="2320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620" tIns="245620" rIns="245620" bIns="24562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Raleway" pitchFamily="2" charset="0"/>
            </a:rPr>
            <a:t>Ensure to collect cardboard boxes ,plastic packing and other shipping materials.</a:t>
          </a:r>
        </a:p>
      </dsp:txBody>
      <dsp:txXfrm>
        <a:off x="2680548" y="2902018"/>
        <a:ext cx="5756780" cy="2320821"/>
      </dsp:txXfrm>
    </dsp:sp>
    <dsp:sp modelId="{F34D9148-072D-4BDA-A537-394486A818D4}">
      <dsp:nvSpPr>
        <dsp:cNvPr id="0" name=""/>
        <dsp:cNvSpPr/>
      </dsp:nvSpPr>
      <dsp:spPr>
        <a:xfrm>
          <a:off x="0" y="5803044"/>
          <a:ext cx="8437329" cy="23208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B8F2E-9B00-439B-8142-64858294BD30}">
      <dsp:nvSpPr>
        <dsp:cNvPr id="0" name=""/>
        <dsp:cNvSpPr/>
      </dsp:nvSpPr>
      <dsp:spPr>
        <a:xfrm>
          <a:off x="702048" y="6325229"/>
          <a:ext cx="1276451" cy="12764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2B388-E8D7-4153-8ED6-15F5C2D1A091}">
      <dsp:nvSpPr>
        <dsp:cNvPr id="0" name=""/>
        <dsp:cNvSpPr/>
      </dsp:nvSpPr>
      <dsp:spPr>
        <a:xfrm>
          <a:off x="2680548" y="5803044"/>
          <a:ext cx="5756780" cy="2320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620" tIns="245620" rIns="245620" bIns="24562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Raleway" pitchFamily="2" charset="0"/>
            </a:rPr>
            <a:t>Consolidate the collected e-commerce waste for proper disposal or recycling</a:t>
          </a:r>
          <a:r>
            <a:rPr lang="en-US" sz="2500" kern="1200" dirty="0">
              <a:solidFill>
                <a:schemeClr val="tx1"/>
              </a:solidFill>
            </a:rPr>
            <a:t>.</a:t>
          </a:r>
        </a:p>
      </dsp:txBody>
      <dsp:txXfrm>
        <a:off x="2680548" y="5803044"/>
        <a:ext cx="5756780" cy="23208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9A018-5689-4030-B60B-93BFBBE8EF87}">
      <dsp:nvSpPr>
        <dsp:cNvPr id="0" name=""/>
        <dsp:cNvSpPr/>
      </dsp:nvSpPr>
      <dsp:spPr>
        <a:xfrm>
          <a:off x="861521" y="159696"/>
          <a:ext cx="1961650" cy="19616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97441-3917-466A-9E3E-1BFCF5BDCE26}">
      <dsp:nvSpPr>
        <dsp:cNvPr id="0" name=""/>
        <dsp:cNvSpPr/>
      </dsp:nvSpPr>
      <dsp:spPr>
        <a:xfrm>
          <a:off x="1279577" y="577752"/>
          <a:ext cx="1125537" cy="11255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6DE6B-4A94-4316-AC20-0770D1093BEB}">
      <dsp:nvSpPr>
        <dsp:cNvPr id="0" name=""/>
        <dsp:cNvSpPr/>
      </dsp:nvSpPr>
      <dsp:spPr>
        <a:xfrm>
          <a:off x="234436" y="2732352"/>
          <a:ext cx="321582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solidFill>
                <a:schemeClr val="bg1"/>
              </a:solidFill>
              <a:latin typeface="Raleway" pitchFamily="2" charset="0"/>
            </a:rPr>
            <a:t>E-commerce Companies </a:t>
          </a:r>
        </a:p>
      </dsp:txBody>
      <dsp:txXfrm>
        <a:off x="234436" y="2732352"/>
        <a:ext cx="3215820" cy="765000"/>
      </dsp:txXfrm>
    </dsp:sp>
    <dsp:sp modelId="{A2B9D74D-758B-49BB-A782-2FB30D3E53AA}">
      <dsp:nvSpPr>
        <dsp:cNvPr id="0" name=""/>
        <dsp:cNvSpPr/>
      </dsp:nvSpPr>
      <dsp:spPr>
        <a:xfrm>
          <a:off x="4640110" y="159696"/>
          <a:ext cx="1961650" cy="19616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80F10-C4A4-400F-A8EF-7D5C4E0B89CB}">
      <dsp:nvSpPr>
        <dsp:cNvPr id="0" name=""/>
        <dsp:cNvSpPr/>
      </dsp:nvSpPr>
      <dsp:spPr>
        <a:xfrm>
          <a:off x="5058166" y="577752"/>
          <a:ext cx="1125537" cy="11255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4E21F-ACDD-4344-B922-9B102B7277D0}">
      <dsp:nvSpPr>
        <dsp:cNvPr id="0" name=""/>
        <dsp:cNvSpPr/>
      </dsp:nvSpPr>
      <dsp:spPr>
        <a:xfrm>
          <a:off x="4013025" y="2732352"/>
          <a:ext cx="321582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solidFill>
                <a:schemeClr val="bg1"/>
              </a:solidFill>
              <a:latin typeface="Raleway" pitchFamily="2" charset="0"/>
            </a:rPr>
            <a:t>Recycling Facilities </a:t>
          </a:r>
        </a:p>
      </dsp:txBody>
      <dsp:txXfrm>
        <a:off x="4013025" y="2732352"/>
        <a:ext cx="3215820" cy="765000"/>
      </dsp:txXfrm>
    </dsp:sp>
    <dsp:sp modelId="{6AE73410-AB99-49A7-B7AE-AB1A87782042}">
      <dsp:nvSpPr>
        <dsp:cNvPr id="0" name=""/>
        <dsp:cNvSpPr/>
      </dsp:nvSpPr>
      <dsp:spPr>
        <a:xfrm>
          <a:off x="861521" y="4301307"/>
          <a:ext cx="1961650" cy="19616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C22A8-C938-4E4D-A85F-D47774646BB9}">
      <dsp:nvSpPr>
        <dsp:cNvPr id="0" name=""/>
        <dsp:cNvSpPr/>
      </dsp:nvSpPr>
      <dsp:spPr>
        <a:xfrm>
          <a:off x="1279577" y="4719364"/>
          <a:ext cx="1125537" cy="11255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35E7A-11A3-4C4D-B849-11182363FF9F}">
      <dsp:nvSpPr>
        <dsp:cNvPr id="0" name=""/>
        <dsp:cNvSpPr/>
      </dsp:nvSpPr>
      <dsp:spPr>
        <a:xfrm>
          <a:off x="234436" y="6873963"/>
          <a:ext cx="321582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solidFill>
                <a:schemeClr val="bg1"/>
              </a:solidFill>
              <a:latin typeface="Raleway" pitchFamily="2" charset="0"/>
            </a:rPr>
            <a:t>AI Experts</a:t>
          </a:r>
        </a:p>
      </dsp:txBody>
      <dsp:txXfrm>
        <a:off x="234436" y="6873963"/>
        <a:ext cx="3215820" cy="765000"/>
      </dsp:txXfrm>
    </dsp:sp>
    <dsp:sp modelId="{3E9D4A8B-FAD7-4E9C-B3F9-839DBC09E6B2}">
      <dsp:nvSpPr>
        <dsp:cNvPr id="0" name=""/>
        <dsp:cNvSpPr/>
      </dsp:nvSpPr>
      <dsp:spPr>
        <a:xfrm>
          <a:off x="4640110" y="4301307"/>
          <a:ext cx="1961650" cy="19616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33375-1C35-406A-88E0-83CC6392447E}">
      <dsp:nvSpPr>
        <dsp:cNvPr id="0" name=""/>
        <dsp:cNvSpPr/>
      </dsp:nvSpPr>
      <dsp:spPr>
        <a:xfrm>
          <a:off x="5058166" y="4719364"/>
          <a:ext cx="1125537" cy="11255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4244C-FE66-49E9-AE66-533CAA5EFF99}">
      <dsp:nvSpPr>
        <dsp:cNvPr id="0" name=""/>
        <dsp:cNvSpPr/>
      </dsp:nvSpPr>
      <dsp:spPr>
        <a:xfrm>
          <a:off x="4013025" y="6873963"/>
          <a:ext cx="321582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solidFill>
                <a:schemeClr val="bg1"/>
              </a:solidFill>
              <a:latin typeface="Raleway" pitchFamily="2" charset="0"/>
            </a:rPr>
            <a:t>Financial Institutions</a:t>
          </a:r>
        </a:p>
      </dsp:txBody>
      <dsp:txXfrm>
        <a:off x="4013025" y="6873963"/>
        <a:ext cx="3215820" cy="7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7345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380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2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961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47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54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43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23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-arthik-r.github.io/Alpha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-arthik-r.github.io/Alphasho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E4F05D8F-78FF-1C20-891E-D56E265339E2}"/>
              </a:ext>
            </a:extLst>
          </p:cNvPr>
          <p:cNvSpPr/>
          <p:nvPr/>
        </p:nvSpPr>
        <p:spPr>
          <a:xfrm>
            <a:off x="7707086" y="-500539"/>
            <a:ext cx="13659017" cy="11288077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8" name="Google Shape;588;p38"/>
          <p:cNvCxnSpPr>
            <a:cxnSpLocks/>
          </p:cNvCxnSpPr>
          <p:nvPr/>
        </p:nvCxnSpPr>
        <p:spPr>
          <a:xfrm>
            <a:off x="0" y="3297508"/>
            <a:ext cx="19202336" cy="101953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8EA86AB-4F4E-9F0C-4929-24740202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88" y="1000748"/>
            <a:ext cx="2594750" cy="79160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F1530F3-2649-1223-A348-EE3009A4B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8305" y="451929"/>
            <a:ext cx="1849373" cy="1819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64C795-BBAF-CB25-D091-C1A0EB87E278}"/>
              </a:ext>
            </a:extLst>
          </p:cNvPr>
          <p:cNvSpPr txBox="1"/>
          <p:nvPr/>
        </p:nvSpPr>
        <p:spPr>
          <a:xfrm>
            <a:off x="1948722" y="314823"/>
            <a:ext cx="14903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  <a:latin typeface="Raleway" pitchFamily="2" charset="0"/>
                <a:cs typeface="Calibri Light"/>
              </a:rPr>
              <a:t>VIDYAVARDHAKA COLLEGE OF ENGINEERING</a:t>
            </a:r>
            <a:endParaRPr lang="en-IN" sz="6000" b="1" dirty="0">
              <a:solidFill>
                <a:srgbClr val="002060"/>
              </a:solidFill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979DC-E1DD-767E-88ED-38FACCB46838}"/>
              </a:ext>
            </a:extLst>
          </p:cNvPr>
          <p:cNvSpPr txBox="1"/>
          <p:nvPr/>
        </p:nvSpPr>
        <p:spPr>
          <a:xfrm>
            <a:off x="9548735" y="5947628"/>
            <a:ext cx="91718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Raleway" pitchFamily="2" charset="0"/>
              </a:rPr>
              <a:t>Presented by,</a:t>
            </a:r>
          </a:p>
          <a:p>
            <a:endParaRPr lang="en-US" sz="2800" b="1" dirty="0">
              <a:solidFill>
                <a:srgbClr val="002060"/>
              </a:solidFill>
              <a:latin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Raleway" pitchFamily="2" charset="0"/>
              </a:rPr>
              <a:t>                                               Chinmaya B N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Raleway" pitchFamily="2" charset="0"/>
              </a:rPr>
              <a:t>                                               Karthik R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Raleway" pitchFamily="2" charset="0"/>
              </a:rPr>
              <a:t>                                               </a:t>
            </a:r>
            <a:r>
              <a:rPr lang="en-US" sz="2800" b="1" dirty="0">
                <a:solidFill>
                  <a:srgbClr val="002060"/>
                </a:solidFill>
                <a:latin typeface="Raleway" pitchFamily="2" charset="0"/>
                <a:cs typeface="Calibri"/>
              </a:rPr>
              <a:t>Vamshi </a:t>
            </a:r>
            <a:r>
              <a:rPr lang="en-US" sz="2800" b="1" dirty="0" err="1">
                <a:solidFill>
                  <a:srgbClr val="002060"/>
                </a:solidFill>
                <a:latin typeface="Raleway" pitchFamily="2" charset="0"/>
                <a:cs typeface="Calibri"/>
              </a:rPr>
              <a:t>Gangamma</a:t>
            </a:r>
            <a:r>
              <a:rPr lang="en-US" sz="2800" b="1" dirty="0">
                <a:solidFill>
                  <a:srgbClr val="002060"/>
                </a:solidFill>
                <a:latin typeface="Raleway" pitchFamily="2" charset="0"/>
                <a:cs typeface="Calibri"/>
              </a:rPr>
              <a:t> H G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2060"/>
                </a:solidFill>
                <a:latin typeface="Raleway" pitchFamily="2" charset="0"/>
                <a:cs typeface="Calibri"/>
              </a:rPr>
              <a:t>                                               Varsha </a:t>
            </a:r>
            <a:r>
              <a:rPr lang="en-US" sz="2800" b="1" dirty="0" err="1">
                <a:solidFill>
                  <a:srgbClr val="002060"/>
                </a:solidFill>
                <a:latin typeface="Raleway" pitchFamily="2" charset="0"/>
                <a:cs typeface="Calibri"/>
              </a:rPr>
              <a:t>Gowramma</a:t>
            </a:r>
            <a:r>
              <a:rPr lang="en-US" sz="2800" b="1" dirty="0">
                <a:solidFill>
                  <a:srgbClr val="002060"/>
                </a:solidFill>
                <a:latin typeface="Raleway" pitchFamily="2" charset="0"/>
                <a:cs typeface="Calibri"/>
              </a:rPr>
              <a:t> H G</a:t>
            </a:r>
            <a:endParaRPr lang="en-US" sz="2800" b="1" dirty="0">
              <a:solidFill>
                <a:srgbClr val="002060"/>
              </a:solidFill>
              <a:latin typeface="Raleway" pitchFamily="2" charset="0"/>
            </a:endParaRPr>
          </a:p>
          <a:p>
            <a:endParaRPr lang="en-US" sz="2800" dirty="0"/>
          </a:p>
          <a:p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26675-01C2-3EAA-0FDC-2B70CAC60D8F}"/>
              </a:ext>
            </a:extLst>
          </p:cNvPr>
          <p:cNvSpPr txBox="1"/>
          <p:nvPr/>
        </p:nvSpPr>
        <p:spPr>
          <a:xfrm>
            <a:off x="3262272" y="2271737"/>
            <a:ext cx="13176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>
                    <a:lumMod val="75000"/>
                  </a:schemeClr>
                </a:solidFill>
                <a:latin typeface="Raleway" pitchFamily="2" charset="0"/>
              </a:rPr>
              <a:t>Autonomous Institute affiliated to VTU, Belagavi and approved by AICTE, New Delhi</a:t>
            </a:r>
          </a:p>
        </p:txBody>
      </p:sp>
    </p:spTree>
    <p:extLst>
      <p:ext uri="{BB962C8B-B14F-4D97-AF65-F5344CB8AC3E}">
        <p14:creationId xmlns:p14="http://schemas.microsoft.com/office/powerpoint/2010/main" val="348805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-6799316" y="-915909"/>
            <a:ext cx="12409669" cy="11391688"/>
            <a:chOff x="0" y="-47625"/>
            <a:chExt cx="812800" cy="746125"/>
          </a:xfrm>
        </p:grpSpPr>
        <p:sp>
          <p:nvSpPr>
            <p:cNvPr id="333" name="Google Shape;333;p2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334" name="Google Shape;334;p2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28"/>
          <p:cNvGrpSpPr/>
          <p:nvPr/>
        </p:nvGrpSpPr>
        <p:grpSpPr>
          <a:xfrm rot="-5400000">
            <a:off x="358343" y="431133"/>
            <a:ext cx="5567280" cy="7137137"/>
            <a:chOff x="0" y="-47625"/>
            <a:chExt cx="635000" cy="814057"/>
          </a:xfrm>
        </p:grpSpPr>
        <p:sp>
          <p:nvSpPr>
            <p:cNvPr id="336" name="Google Shape;336;p28"/>
            <p:cNvSpPr/>
            <p:nvPr/>
          </p:nvSpPr>
          <p:spPr>
            <a:xfrm>
              <a:off x="0" y="0"/>
              <a:ext cx="371221" cy="766432"/>
            </a:xfrm>
            <a:custGeom>
              <a:avLst/>
              <a:gdLst/>
              <a:ahLst/>
              <a:cxnLst/>
              <a:rect l="l" t="t" r="r" b="b"/>
              <a:pathLst>
                <a:path w="371221" h="766432" extrusionOk="0">
                  <a:moveTo>
                    <a:pt x="371221" y="0"/>
                  </a:moveTo>
                  <a:lnTo>
                    <a:pt x="371221" y="652132"/>
                  </a:lnTo>
                  <a:lnTo>
                    <a:pt x="185611" y="766432"/>
                  </a:lnTo>
                  <a:lnTo>
                    <a:pt x="0" y="652132"/>
                  </a:lnTo>
                  <a:lnTo>
                    <a:pt x="0" y="0"/>
                  </a:lnTo>
                  <a:lnTo>
                    <a:pt x="371221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337" name="Google Shape;337;p28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28"/>
          <p:cNvSpPr txBox="1"/>
          <p:nvPr/>
        </p:nvSpPr>
        <p:spPr>
          <a:xfrm>
            <a:off x="565026" y="3698356"/>
            <a:ext cx="482613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7200" b="1" kern="1200" dirty="0">
                <a:solidFill>
                  <a:srgbClr val="FFFFFF"/>
                </a:solidFill>
                <a:latin typeface="Raleway" pitchFamily="2" charset="0"/>
              </a:rPr>
              <a:t>Step 7</a:t>
            </a:r>
            <a:endParaRPr sz="7200" dirty="0">
              <a:latin typeface="Raleway" pitchFamily="2" charset="0"/>
            </a:endParaRPr>
          </a:p>
        </p:txBody>
      </p:sp>
      <p:pic>
        <p:nvPicPr>
          <p:cNvPr id="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63AB69-4045-F62B-FA3F-4B3ECC9C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682" b="33682"/>
          <a:stretch/>
        </p:blipFill>
        <p:spPr>
          <a:xfrm>
            <a:off x="6209009" y="5892197"/>
            <a:ext cx="3081122" cy="1782290"/>
          </a:xfrm>
          <a:prstGeom prst="hexagon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866DDF-5182-044F-4D84-5ABF6149C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37" y="3151782"/>
            <a:ext cx="2639967" cy="1630456"/>
          </a:xfrm>
          <a:prstGeom prst="hexagon">
            <a:avLst/>
          </a:prstGeom>
        </p:spPr>
      </p:pic>
      <p:pic>
        <p:nvPicPr>
          <p:cNvPr id="4" name="Picture 14" descr="Text&#10;&#10;Description automatically generated">
            <a:extLst>
              <a:ext uri="{FF2B5EF4-FFF2-40B4-BE49-F238E27FC236}">
                <a16:creationId xmlns:a16="http://schemas.microsoft.com/office/drawing/2014/main" id="{6A372758-440F-456D-86BD-682022663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7975" y="3361209"/>
            <a:ext cx="2988289" cy="1782290"/>
          </a:xfrm>
          <a:prstGeom prst="hexagon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FE72435-EC0A-4B70-9287-0FC712C98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7230" y="1683035"/>
            <a:ext cx="3208118" cy="1887254"/>
          </a:xfrm>
          <a:prstGeom prst="hexagon">
            <a:avLst/>
          </a:prstGeom>
        </p:spPr>
      </p:pic>
      <p:pic>
        <p:nvPicPr>
          <p:cNvPr id="6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491A4C-F38E-7A6C-E48C-AA7BC430E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6685615"/>
            <a:ext cx="3012666" cy="1766032"/>
          </a:xfrm>
          <a:prstGeom prst="hexagon">
            <a:avLst/>
          </a:prstGeom>
        </p:spPr>
      </p:pic>
      <p:pic>
        <p:nvPicPr>
          <p:cNvPr id="7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C50DBCE-7C0F-0CE5-9721-F94DF3671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6264" y="4309904"/>
            <a:ext cx="3081121" cy="1782290"/>
          </a:xfrm>
          <a:prstGeom prst="hexagon">
            <a:avLst/>
          </a:prstGeom>
        </p:spPr>
      </p:pic>
      <p:pic>
        <p:nvPicPr>
          <p:cNvPr id="8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9ED5F8-1ACA-58A4-C322-7BDA17B344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6451" y="4220688"/>
            <a:ext cx="3081122" cy="1814528"/>
          </a:xfrm>
          <a:prstGeom prst="hexagon">
            <a:avLst/>
          </a:prstGeom>
        </p:spPr>
      </p:pic>
      <p:pic>
        <p:nvPicPr>
          <p:cNvPr id="9" name="Picture 19" descr="Logo&#10;&#10;Description automatically generated">
            <a:extLst>
              <a:ext uri="{FF2B5EF4-FFF2-40B4-BE49-F238E27FC236}">
                <a16:creationId xmlns:a16="http://schemas.microsoft.com/office/drawing/2014/main" id="{0A16D376-C40C-F710-87E4-5B7147B205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72297" y="5453152"/>
            <a:ext cx="2839643" cy="1814528"/>
          </a:xfrm>
          <a:prstGeom prst="hexagon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A738EB-AEB8-0719-DD31-104833AE9B99}"/>
              </a:ext>
            </a:extLst>
          </p:cNvPr>
          <p:cNvSpPr txBox="1"/>
          <p:nvPr/>
        </p:nvSpPr>
        <p:spPr>
          <a:xfrm>
            <a:off x="450403" y="4830991"/>
            <a:ext cx="5623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1200" dirty="0">
                <a:solidFill>
                  <a:srgbClr val="FFFFFF"/>
                </a:solidFill>
                <a:latin typeface="Raleway" pitchFamily="2" charset="0"/>
              </a:rPr>
              <a:t>Redeem the coins to get exiting offers from different websites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050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12670406" y="6773074"/>
            <a:ext cx="11235187" cy="10313551"/>
            <a:chOff x="0" y="-47625"/>
            <a:chExt cx="812800" cy="746125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60" name="Google Shape;160;p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7"/>
          <p:cNvGrpSpPr/>
          <p:nvPr/>
        </p:nvGrpSpPr>
        <p:grpSpPr>
          <a:xfrm>
            <a:off x="-3399096" y="-701386"/>
            <a:ext cx="11970327" cy="10988386"/>
            <a:chOff x="0" y="-47625"/>
            <a:chExt cx="812800" cy="746125"/>
          </a:xfrm>
        </p:grpSpPr>
        <p:sp>
          <p:nvSpPr>
            <p:cNvPr id="152" name="Google Shape;152;p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53" name="Google Shape;153;p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F709F0-4774-DA65-EF8A-D3994F8C5187}"/>
              </a:ext>
            </a:extLst>
          </p:cNvPr>
          <p:cNvSpPr txBox="1"/>
          <p:nvPr/>
        </p:nvSpPr>
        <p:spPr>
          <a:xfrm>
            <a:off x="9345315" y="983672"/>
            <a:ext cx="332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Raleway" pitchFamily="2" charset="0"/>
              </a:rPr>
              <a:t>Step 8</a:t>
            </a:r>
            <a:endParaRPr lang="en-IN" sz="72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72A27-E42D-4749-4133-C6E9335AEE30}"/>
              </a:ext>
            </a:extLst>
          </p:cNvPr>
          <p:cNvSpPr txBox="1"/>
          <p:nvPr/>
        </p:nvSpPr>
        <p:spPr>
          <a:xfrm>
            <a:off x="8758547" y="2855614"/>
            <a:ext cx="654407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chemeClr val="bg1"/>
                </a:solidFill>
                <a:latin typeface="Raleway" pitchFamily="2" charset="0"/>
              </a:rPr>
              <a:t>The team, responsible for managing the recycling program, collects the accumulated e-commerce waste from the recycling hubs regularly. 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aleway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chemeClr val="bg1"/>
                </a:solidFill>
                <a:latin typeface="Raleway" pitchFamily="2" charset="0"/>
              </a:rPr>
              <a:t>They explore collaboration opportunities with e-commerce companies for proper recycling or reuse of the collected waste. </a:t>
            </a:r>
            <a:endParaRPr lang="en-IN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ecycle">
                <a:extLst>
                  <a:ext uri="{FF2B5EF4-FFF2-40B4-BE49-F238E27FC236}">
                    <a16:creationId xmlns:a16="http://schemas.microsoft.com/office/drawing/2014/main" id="{0D30E816-D300-DADC-BDCC-530A4604ED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6943829"/>
                  </p:ext>
                </p:extLst>
              </p:nvPr>
            </p:nvGraphicFramePr>
            <p:xfrm>
              <a:off x="658935" y="2184001"/>
              <a:ext cx="5692528" cy="54450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692528" cy="5445026"/>
                    </a:xfrm>
                    <a:prstGeom prst="rect">
                      <a:avLst/>
                    </a:prstGeom>
                  </am3d:spPr>
                  <am3d:camera>
                    <am3d:pos x="0" y="0" z="64966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21828" d="1000000"/>
                    <am3d:preTrans dx="2" dy="-17360034" dz="-182462"/>
                    <am3d:scale>
                      <am3d:sx n="1000000" d="1000000"/>
                      <am3d:sy n="1000000" d="1000000"/>
                      <am3d:sz n="1000000" d="1000000"/>
                    </am3d:scale>
                    <am3d:rot ax="-258418" ay="796690" az="-5945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91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ecycle">
                <a:extLst>
                  <a:ext uri="{FF2B5EF4-FFF2-40B4-BE49-F238E27FC236}">
                    <a16:creationId xmlns:a16="http://schemas.microsoft.com/office/drawing/2014/main" id="{0D30E816-D300-DADC-BDCC-530A4604ED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935" y="2184001"/>
                <a:ext cx="5692528" cy="5445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00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9F0CC6-8B70-6192-EAEA-3274644D64E8}"/>
              </a:ext>
            </a:extLst>
          </p:cNvPr>
          <p:cNvSpPr/>
          <p:nvPr/>
        </p:nvSpPr>
        <p:spPr>
          <a:xfrm>
            <a:off x="1215124" y="4403574"/>
            <a:ext cx="8170608" cy="4415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Raleway" pitchFamily="2" charset="0"/>
              </a:rPr>
              <a:t>The Current UI Sample is Built Using React </a:t>
            </a:r>
            <a:r>
              <a:rPr lang="en-IN" sz="3200" dirty="0" err="1">
                <a:solidFill>
                  <a:schemeClr val="bg2"/>
                </a:solidFill>
                <a:latin typeface="Raleway" pitchFamily="2" charset="0"/>
              </a:rPr>
              <a:t>Js</a:t>
            </a:r>
            <a:r>
              <a:rPr lang="en-IN" sz="3200" dirty="0">
                <a:solidFill>
                  <a:schemeClr val="bg2"/>
                </a:solidFill>
                <a:latin typeface="Raleway" pitchFamily="2" charset="0"/>
              </a:rPr>
              <a:t> and validations are done using JavaScript.</a:t>
            </a:r>
          </a:p>
        </p:txBody>
      </p:sp>
      <p:sp>
        <p:nvSpPr>
          <p:cNvPr id="97" name="Google Shape;97;p14"/>
          <p:cNvSpPr/>
          <p:nvPr/>
        </p:nvSpPr>
        <p:spPr>
          <a:xfrm>
            <a:off x="10225744" y="0"/>
            <a:ext cx="8062256" cy="10287000"/>
          </a:xfrm>
          <a:custGeom>
            <a:avLst/>
            <a:gdLst/>
            <a:ahLst/>
            <a:cxnLst/>
            <a:rect l="l" t="t" r="r" b="b"/>
            <a:pathLst>
              <a:path w="2123392" h="2709333" extrusionOk="0">
                <a:moveTo>
                  <a:pt x="0" y="0"/>
                </a:moveTo>
                <a:lnTo>
                  <a:pt x="2123392" y="0"/>
                </a:lnTo>
                <a:lnTo>
                  <a:pt x="212339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109" name="Google Shape;109;p14"/>
          <p:cNvSpPr txBox="1"/>
          <p:nvPr/>
        </p:nvSpPr>
        <p:spPr>
          <a:xfrm>
            <a:off x="920937" y="2220397"/>
            <a:ext cx="865730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bg2"/>
                </a:solidFill>
                <a:latin typeface="Raleway" pitchFamily="2" charset="0"/>
                <a:sym typeface="Libre Baskerville"/>
              </a:rPr>
              <a:t>User Interface Model</a:t>
            </a:r>
            <a:endParaRPr sz="6000" dirty="0">
              <a:solidFill>
                <a:schemeClr val="bg2"/>
              </a:solidFill>
              <a:latin typeface="Ralew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D49A8-8C4D-97CA-3B24-70F20DA30CD7}"/>
              </a:ext>
            </a:extLst>
          </p:cNvPr>
          <p:cNvSpPr txBox="1"/>
          <p:nvPr/>
        </p:nvSpPr>
        <p:spPr>
          <a:xfrm>
            <a:off x="12934336" y="2266563"/>
            <a:ext cx="2610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Raleway" pitchFamily="2" charset="0"/>
              </a:rPr>
              <a:t>Link for UI</a:t>
            </a:r>
          </a:p>
          <a:p>
            <a:r>
              <a:rPr lang="en-IN" sz="2400" dirty="0">
                <a:solidFill>
                  <a:schemeClr val="bg1"/>
                </a:solidFill>
                <a:latin typeface="Raleway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A483E-799B-7567-A0B3-69C617FA8E81}"/>
              </a:ext>
            </a:extLst>
          </p:cNvPr>
          <p:cNvSpPr txBox="1"/>
          <p:nvPr/>
        </p:nvSpPr>
        <p:spPr>
          <a:xfrm>
            <a:off x="11275126" y="3417699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Ralew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https://k-arthik-r.github.io/Alpha/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6F558-5E6B-E1E1-DFE9-FD92FD6FE981}"/>
              </a:ext>
            </a:extLst>
          </p:cNvPr>
          <p:cNvSpPr txBox="1"/>
          <p:nvPr/>
        </p:nvSpPr>
        <p:spPr>
          <a:xfrm>
            <a:off x="11719212" y="6850786"/>
            <a:ext cx="5353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Raleway" pitchFamily="2" charset="0"/>
              </a:rPr>
              <a:t>Link for Reward System</a:t>
            </a:r>
          </a:p>
          <a:p>
            <a:r>
              <a:rPr lang="en-IN" sz="2400" dirty="0">
                <a:solidFill>
                  <a:schemeClr val="bg1"/>
                </a:solidFill>
                <a:latin typeface="Raleway" pitchFamily="2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70392-2DD8-1758-E491-2DF39FDFC159}"/>
              </a:ext>
            </a:extLst>
          </p:cNvPr>
          <p:cNvSpPr txBox="1"/>
          <p:nvPr/>
        </p:nvSpPr>
        <p:spPr>
          <a:xfrm>
            <a:off x="11005533" y="8143275"/>
            <a:ext cx="6781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Raleway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https://k-arthik-r.github.io/Alphashop/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27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21"/>
          <p:cNvGraphicFramePr/>
          <p:nvPr>
            <p:extLst>
              <p:ext uri="{D42A27DB-BD31-4B8C-83A1-F6EECF244321}">
                <p14:modId xmlns:p14="http://schemas.microsoft.com/office/powerpoint/2010/main" val="4232273544"/>
              </p:ext>
            </p:extLst>
          </p:nvPr>
        </p:nvGraphicFramePr>
        <p:xfrm>
          <a:off x="983855" y="3255808"/>
          <a:ext cx="16275450" cy="6002500"/>
        </p:xfrm>
        <a:graphic>
          <a:graphicData uri="http://schemas.openxmlformats.org/drawingml/2006/table">
            <a:tbl>
              <a:tblPr>
                <a:noFill/>
                <a:tableStyleId>{673244B7-19CF-44D7-A698-19F5996B0E4D}</a:tableStyleId>
              </a:tblPr>
              <a:tblGrid>
                <a:gridCol w="542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50">
                <a:tc>
                  <a:txBody>
                    <a:bodyPr/>
                    <a:lstStyle/>
                    <a:p>
                      <a:pPr lvl="0"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Raleway" pitchFamily="2" charset="0"/>
                        </a:rPr>
                        <a:t>Environmental Sustainability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94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Raleway" pitchFamily="2" charset="0"/>
                        </a:rPr>
                        <a:t>Incentivized Recycling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94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Raleway" pitchFamily="2" charset="0"/>
                        </a:rPr>
                        <a:t>Convenient Accessibility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94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0">
                <a:tc>
                  <a:txBody>
                    <a:bodyPr/>
                    <a:lstStyle/>
                    <a:p>
                      <a:pPr lvl="0"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Raleway" pitchFamily="2" charset="0"/>
                        </a:rPr>
                        <a:t>User-Friendly Interface 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94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Raleway" pitchFamily="2" charset="0"/>
                        </a:rPr>
                        <a:t>AI Verification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94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Raleway" pitchFamily="2" charset="0"/>
                        </a:rPr>
                        <a:t>Secure process</a:t>
                      </a:r>
                      <a:endParaRPr sz="3200" b="1" dirty="0">
                        <a:solidFill>
                          <a:schemeClr val="bg1"/>
                        </a:solidFill>
                        <a:latin typeface="Raleway" pitchFamily="2" charset="0"/>
                      </a:endParaRP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994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8" name="Google Shape;218;p21"/>
          <p:cNvSpPr txBox="1"/>
          <p:nvPr/>
        </p:nvSpPr>
        <p:spPr>
          <a:xfrm>
            <a:off x="4624405" y="1057275"/>
            <a:ext cx="866455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FFFFF"/>
                </a:solidFill>
                <a:latin typeface="Raleway" pitchFamily="2" charset="0"/>
                <a:ea typeface="Libre Baskerville"/>
                <a:cs typeface="Libre Baskerville"/>
                <a:sym typeface="Libre Baskerville"/>
              </a:rPr>
              <a:t>Advantages</a:t>
            </a:r>
            <a:endParaRPr b="1" dirty="0">
              <a:latin typeface="Raleway" pitchFamily="2" charset="0"/>
            </a:endParaRPr>
          </a:p>
        </p:txBody>
      </p:sp>
      <p:cxnSp>
        <p:nvCxnSpPr>
          <p:cNvPr id="219" name="Google Shape;219;p21"/>
          <p:cNvCxnSpPr/>
          <p:nvPr/>
        </p:nvCxnSpPr>
        <p:spPr>
          <a:xfrm>
            <a:off x="-2592061" y="1600200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14013180" y="1562100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5"/>
          <p:cNvGrpSpPr/>
          <p:nvPr/>
        </p:nvGrpSpPr>
        <p:grpSpPr>
          <a:xfrm>
            <a:off x="1424994" y="-701488"/>
            <a:ext cx="7223734" cy="10224009"/>
            <a:chOff x="0" y="-47625"/>
            <a:chExt cx="635000" cy="938895"/>
          </a:xfrm>
        </p:grpSpPr>
        <p:sp>
          <p:nvSpPr>
            <p:cNvPr id="126" name="Google Shape;126;p15"/>
            <p:cNvSpPr/>
            <p:nvPr/>
          </p:nvSpPr>
          <p:spPr>
            <a:xfrm>
              <a:off x="0" y="0"/>
              <a:ext cx="606628" cy="891270"/>
            </a:xfrm>
            <a:custGeom>
              <a:avLst/>
              <a:gdLst/>
              <a:ahLst/>
              <a:cxnLst/>
              <a:rect l="l" t="t" r="r" b="b"/>
              <a:pathLst>
                <a:path w="606628" h="891270" extrusionOk="0">
                  <a:moveTo>
                    <a:pt x="606628" y="0"/>
                  </a:moveTo>
                  <a:lnTo>
                    <a:pt x="606628" y="776970"/>
                  </a:lnTo>
                  <a:lnTo>
                    <a:pt x="303314" y="891270"/>
                  </a:lnTo>
                  <a:lnTo>
                    <a:pt x="0" y="776970"/>
                  </a:lnTo>
                  <a:lnTo>
                    <a:pt x="0" y="0"/>
                  </a:lnTo>
                  <a:lnTo>
                    <a:pt x="606628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27" name="Google Shape;127;p15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5"/>
          <p:cNvSpPr txBox="1"/>
          <p:nvPr/>
        </p:nvSpPr>
        <p:spPr>
          <a:xfrm>
            <a:off x="1424993" y="3718983"/>
            <a:ext cx="6914772" cy="299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 b="1" dirty="0">
                <a:solidFill>
                  <a:srgbClr val="FFFFFF"/>
                </a:solidFill>
                <a:latin typeface="Raleway" pitchFamily="2" charset="0"/>
                <a:sym typeface="Libre Baskerville"/>
              </a:rPr>
              <a:t>Collaboration needed</a:t>
            </a:r>
            <a:endParaRPr sz="8100" b="1" dirty="0">
              <a:latin typeface="Raleway" pitchFamily="2" charset="0"/>
            </a:endParaRPr>
          </a:p>
        </p:txBody>
      </p:sp>
      <p:cxnSp>
        <p:nvCxnSpPr>
          <p:cNvPr id="135" name="Google Shape;135;p15"/>
          <p:cNvCxnSpPr/>
          <p:nvPr/>
        </p:nvCxnSpPr>
        <p:spPr>
          <a:xfrm rot="5400000">
            <a:off x="3008937" y="684271"/>
            <a:ext cx="4017752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80687670-4C35-7762-AD97-1BC467BC1B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960732"/>
              </p:ext>
            </p:extLst>
          </p:nvPr>
        </p:nvGraphicFramePr>
        <p:xfrm>
          <a:off x="9639275" y="1244170"/>
          <a:ext cx="7463282" cy="7798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07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/>
          <p:nvPr/>
        </p:nvSpPr>
        <p:spPr>
          <a:xfrm>
            <a:off x="4" y="1349828"/>
            <a:ext cx="18287996" cy="6618515"/>
          </a:xfrm>
          <a:custGeom>
            <a:avLst/>
            <a:gdLst/>
            <a:ahLst/>
            <a:cxnLst/>
            <a:rect l="l" t="t" r="r" b="b"/>
            <a:pathLst>
              <a:path w="4816592" h="1033617" extrusionOk="0">
                <a:moveTo>
                  <a:pt x="0" y="0"/>
                </a:moveTo>
                <a:lnTo>
                  <a:pt x="4816592" y="0"/>
                </a:lnTo>
                <a:lnTo>
                  <a:pt x="4816592" y="1033617"/>
                </a:lnTo>
                <a:lnTo>
                  <a:pt x="0" y="1033617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29" name="Google Shape;229;p22"/>
          <p:cNvSpPr txBox="1"/>
          <p:nvPr/>
        </p:nvSpPr>
        <p:spPr>
          <a:xfrm>
            <a:off x="1251382" y="1641548"/>
            <a:ext cx="164742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FFFFFF"/>
                </a:solidFill>
                <a:latin typeface="Raleway" pitchFamily="2" charset="0"/>
                <a:ea typeface="Libre Baskerville"/>
                <a:cs typeface="Libre Baskerville"/>
                <a:sym typeface="Libre Baskerville"/>
              </a:rPr>
              <a:t>Conclusion</a:t>
            </a:r>
            <a:endParaRPr sz="1800" b="1" dirty="0">
              <a:latin typeface="Raleway" pitchFamily="2" charset="0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3086100" y="3674001"/>
            <a:ext cx="12804764" cy="3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chemeClr val="bg1"/>
                </a:solidFill>
                <a:latin typeface="Raleway" pitchFamily="2" charset="0"/>
                <a:ea typeface="Libre Franklin Light"/>
                <a:cs typeface="Libre Franklin Light"/>
                <a:sym typeface="Libre Franklin Light"/>
              </a:rPr>
              <a:t>T</a:t>
            </a:r>
            <a:r>
              <a:rPr lang="en-US" sz="2499" b="0" i="0" u="none" strike="noStrike" cap="none" dirty="0">
                <a:solidFill>
                  <a:schemeClr val="bg1"/>
                </a:solidFill>
                <a:latin typeface="Raleway" pitchFamily="2" charset="0"/>
                <a:ea typeface="Libre Franklin Light"/>
                <a:cs typeface="Libre Franklin Light"/>
                <a:sym typeface="Libre Franklin Light"/>
              </a:rPr>
              <a:t>he E-commerce Waste Recycling and Reward System incentivizes consumers to recycle e-commerce waste through alpha coins. With user-friendly interfaces and AI verification, it promotes convenience and efficiency. Collaboration with e-commerce companies, recycling facilities, AI experts, and financial institutions is vital for its success. Together, we can drive sustainable waste management practices and reduce environmental impact.</a:t>
            </a:r>
            <a:endParaRPr dirty="0">
              <a:solidFill>
                <a:schemeClr val="bg1"/>
              </a:solidFill>
              <a:latin typeface="Raleway" pitchFamily="2" charset="0"/>
            </a:endParaRPr>
          </a:p>
        </p:txBody>
      </p:sp>
      <p:cxnSp>
        <p:nvCxnSpPr>
          <p:cNvPr id="231" name="Google Shape;231;p22"/>
          <p:cNvCxnSpPr/>
          <p:nvPr/>
        </p:nvCxnSpPr>
        <p:spPr>
          <a:xfrm>
            <a:off x="6242362" y="2971325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B09FF-39FF-BC51-267F-6647962F352C}"/>
              </a:ext>
            </a:extLst>
          </p:cNvPr>
          <p:cNvSpPr txBox="1"/>
          <p:nvPr/>
        </p:nvSpPr>
        <p:spPr>
          <a:xfrm>
            <a:off x="3798277" y="3943171"/>
            <a:ext cx="10691446" cy="120032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2060"/>
                </a:solidFill>
                <a:latin typeface="Raleway" pitchFamily="2" charset="0"/>
              </a:rPr>
              <a:t>THANK YOU </a:t>
            </a:r>
            <a:endParaRPr lang="en-IN" sz="7200" b="1" dirty="0">
              <a:solidFill>
                <a:srgbClr val="002060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8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516324" y="6464940"/>
            <a:ext cx="9648756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5000" b="1" dirty="0">
                <a:solidFill>
                  <a:srgbClr val="002060"/>
                </a:solidFill>
                <a:latin typeface="Raleway" pitchFamily="2" charset="0"/>
                <a:cs typeface="Calibri Light"/>
              </a:rPr>
              <a:t>E-commerce and Food delivery Waste Recycling and Reward System.</a:t>
            </a:r>
            <a:endParaRPr sz="5000" dirty="0">
              <a:solidFill>
                <a:srgbClr val="002060"/>
              </a:solidFill>
              <a:latin typeface="Raleway" pitchFamily="2" charset="0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3780729" y="-1581711"/>
            <a:ext cx="6062893" cy="5148652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14565718" y="4465570"/>
            <a:ext cx="5789843" cy="5014545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8292206" y="-5678257"/>
            <a:ext cx="7428341" cy="6433636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cxnSp>
        <p:nvCxnSpPr>
          <p:cNvPr id="90" name="Google Shape;90;p13"/>
          <p:cNvCxnSpPr>
            <a:cxnSpLocks/>
          </p:cNvCxnSpPr>
          <p:nvPr/>
        </p:nvCxnSpPr>
        <p:spPr>
          <a:xfrm>
            <a:off x="-3933881" y="5701251"/>
            <a:ext cx="13260761" cy="0"/>
          </a:xfrm>
          <a:prstGeom prst="straightConnector1">
            <a:avLst/>
          </a:prstGeom>
          <a:noFill/>
          <a:ln w="38100" cap="flat" cmpd="sng">
            <a:solidFill>
              <a:srgbClr val="014E9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32" descr="Fruits and vegetables in bags">
            <a:extLst>
              <a:ext uri="{FF2B5EF4-FFF2-40B4-BE49-F238E27FC236}">
                <a16:creationId xmlns:a16="http://schemas.microsoft.com/office/drawing/2014/main" id="{CD6CDDE0-9E56-92C3-9801-951DC3579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5603"/>
          <a:stretch/>
        </p:blipFill>
        <p:spPr>
          <a:xfrm>
            <a:off x="8954244" y="992615"/>
            <a:ext cx="6062893" cy="5227140"/>
          </a:xfrm>
          <a:prstGeom prst="hexagon">
            <a:avLst/>
          </a:prstGeom>
        </p:spPr>
      </p:pic>
      <p:pic>
        <p:nvPicPr>
          <p:cNvPr id="1026" name="Picture 2" descr="E-Commerce Boxes | | AKS Packagings">
            <a:extLst>
              <a:ext uri="{FF2B5EF4-FFF2-40B4-BE49-F238E27FC236}">
                <a16:creationId xmlns:a16="http://schemas.microsoft.com/office/drawing/2014/main" id="{25C7E4FB-7CE1-3D93-9E45-45102C2D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468" y="-1581711"/>
            <a:ext cx="6008184" cy="5328050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94E5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9F0CC6-8B70-6192-EAEA-3274644D64E8}"/>
              </a:ext>
            </a:extLst>
          </p:cNvPr>
          <p:cNvSpPr/>
          <p:nvPr/>
        </p:nvSpPr>
        <p:spPr>
          <a:xfrm>
            <a:off x="0" y="4678680"/>
            <a:ext cx="10380734" cy="5608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6" name="Google Shape;96;p14"/>
          <p:cNvGrpSpPr/>
          <p:nvPr/>
        </p:nvGrpSpPr>
        <p:grpSpPr>
          <a:xfrm>
            <a:off x="10225744" y="-180826"/>
            <a:ext cx="8062256" cy="10467826"/>
            <a:chOff x="0" y="-47625"/>
            <a:chExt cx="2123392" cy="2756958"/>
          </a:xfrm>
        </p:grpSpPr>
        <p:sp>
          <p:nvSpPr>
            <p:cNvPr id="97" name="Google Shape;97;p14"/>
            <p:cNvSpPr/>
            <p:nvPr/>
          </p:nvSpPr>
          <p:spPr>
            <a:xfrm>
              <a:off x="0" y="0"/>
              <a:ext cx="2123392" cy="2709333"/>
            </a:xfrm>
            <a:custGeom>
              <a:avLst/>
              <a:gdLst/>
              <a:ahLst/>
              <a:cxnLst/>
              <a:rect l="l" t="t" r="r" b="b"/>
              <a:pathLst>
                <a:path w="2123392" h="2709333" extrusionOk="0">
                  <a:moveTo>
                    <a:pt x="0" y="0"/>
                  </a:moveTo>
                  <a:lnTo>
                    <a:pt x="2123392" y="0"/>
                  </a:lnTo>
                  <a:lnTo>
                    <a:pt x="21233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98" name="Google Shape;9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4"/>
          <p:cNvSpPr/>
          <p:nvPr/>
        </p:nvSpPr>
        <p:spPr>
          <a:xfrm>
            <a:off x="10698337" y="714447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 extrusionOk="0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03" name="Google Shape;103;p14"/>
          <p:cNvSpPr/>
          <p:nvPr/>
        </p:nvSpPr>
        <p:spPr>
          <a:xfrm>
            <a:off x="10679912" y="3070849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 extrusionOk="0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09" name="Google Shape;109;p14"/>
          <p:cNvSpPr txBox="1"/>
          <p:nvPr/>
        </p:nvSpPr>
        <p:spPr>
          <a:xfrm>
            <a:off x="2153406" y="1452637"/>
            <a:ext cx="5882080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75" b="1" i="0" u="none" strike="noStrike" cap="none" dirty="0">
                <a:solidFill>
                  <a:srgbClr val="FFFFFF"/>
                </a:solidFill>
                <a:latin typeface="Raleway" pitchFamily="2" charset="0"/>
                <a:ea typeface="Libre Baskerville"/>
                <a:cs typeface="Libre Baskerville"/>
                <a:sym typeface="Libre Baskerville"/>
              </a:rPr>
              <a:t>Introduction</a:t>
            </a:r>
            <a:endParaRPr dirty="0">
              <a:latin typeface="Ralew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976B2-D353-93BD-84C7-9DCC8F22D759}"/>
              </a:ext>
            </a:extLst>
          </p:cNvPr>
          <p:cNvSpPr txBox="1"/>
          <p:nvPr/>
        </p:nvSpPr>
        <p:spPr>
          <a:xfrm>
            <a:off x="10679912" y="1325880"/>
            <a:ext cx="6541288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Raleway" pitchFamily="2" charset="0"/>
                <a:ea typeface="+mn-lt"/>
                <a:cs typeface="+mn-lt"/>
              </a:rPr>
              <a:t>E-commerce packaging waste refers to the vast amounts of materials used to protect and deliver products to our doorsteps.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bg1"/>
              </a:solidFill>
              <a:latin typeface="Raleway" pitchFamily="2" charset="0"/>
              <a:ea typeface="+mn-lt"/>
              <a:cs typeface="+mn-lt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Raleway" pitchFamily="2" charset="0"/>
                <a:ea typeface="+mn-lt"/>
                <a:cs typeface="+mn-lt"/>
              </a:rPr>
              <a:t>From cardboard boxes and plastic packaging to bubble wrap and Styrofoam, the sheer volume of waste generated is staggering.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bg1"/>
              </a:solidFill>
              <a:latin typeface="Raleway" pitchFamily="2" charset="0"/>
              <a:ea typeface="+mn-lt"/>
              <a:cs typeface="+mn-lt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Raleway" pitchFamily="2" charset="0"/>
                <a:cs typeface="Calibri"/>
              </a:rPr>
              <a:t>Effects include resource depletion , greenhouse gas emission and eco system disruption.</a:t>
            </a:r>
          </a:p>
          <a:p>
            <a:endParaRPr lang="en-IN" sz="3200" dirty="0">
              <a:solidFill>
                <a:schemeClr val="bg1"/>
              </a:solidFill>
              <a:latin typeface="Raleway" pitchFamily="2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ACAE611-049B-EA70-170F-94F6DDEE4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011309"/>
              </p:ext>
            </p:extLst>
          </p:nvPr>
        </p:nvGraphicFramePr>
        <p:xfrm>
          <a:off x="1036294" y="4942576"/>
          <a:ext cx="8308145" cy="4632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CED7BF5-E75A-10BC-8781-20A6DD254B98}"/>
              </a:ext>
            </a:extLst>
          </p:cNvPr>
          <p:cNvSpPr txBox="1"/>
          <p:nvPr/>
        </p:nvSpPr>
        <p:spPr>
          <a:xfrm>
            <a:off x="1066800" y="9733935"/>
            <a:ext cx="8277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Raleway" pitchFamily="2" charset="0"/>
              </a:rPr>
              <a:t>Ref: https://www.seamovement.org/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94E5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5"/>
          <p:cNvGrpSpPr/>
          <p:nvPr/>
        </p:nvGrpSpPr>
        <p:grpSpPr>
          <a:xfrm>
            <a:off x="1733954" y="-610048"/>
            <a:ext cx="6914773" cy="10224009"/>
            <a:chOff x="0" y="-47625"/>
            <a:chExt cx="635000" cy="938895"/>
          </a:xfrm>
        </p:grpSpPr>
        <p:sp>
          <p:nvSpPr>
            <p:cNvPr id="126" name="Google Shape;126;p15"/>
            <p:cNvSpPr/>
            <p:nvPr/>
          </p:nvSpPr>
          <p:spPr>
            <a:xfrm>
              <a:off x="0" y="0"/>
              <a:ext cx="606628" cy="891270"/>
            </a:xfrm>
            <a:custGeom>
              <a:avLst/>
              <a:gdLst/>
              <a:ahLst/>
              <a:cxnLst/>
              <a:rect l="l" t="t" r="r" b="b"/>
              <a:pathLst>
                <a:path w="606628" h="891270" extrusionOk="0">
                  <a:moveTo>
                    <a:pt x="606628" y="0"/>
                  </a:moveTo>
                  <a:lnTo>
                    <a:pt x="606628" y="776970"/>
                  </a:lnTo>
                  <a:lnTo>
                    <a:pt x="303314" y="891270"/>
                  </a:lnTo>
                  <a:lnTo>
                    <a:pt x="0" y="776970"/>
                  </a:lnTo>
                  <a:lnTo>
                    <a:pt x="0" y="0"/>
                  </a:lnTo>
                  <a:lnTo>
                    <a:pt x="606628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27" name="Google Shape;127;p15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5"/>
          <p:cNvSpPr txBox="1"/>
          <p:nvPr/>
        </p:nvSpPr>
        <p:spPr>
          <a:xfrm>
            <a:off x="1856710" y="3718983"/>
            <a:ext cx="632220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FFFFF"/>
                </a:solidFill>
                <a:latin typeface="Raleway" pitchFamily="2" charset="0"/>
                <a:ea typeface="Libre Baskerville"/>
                <a:cs typeface="Libre Baskerville"/>
                <a:sym typeface="Libre Baskerville"/>
              </a:rPr>
              <a:t>Step 1</a:t>
            </a:r>
            <a:endParaRPr b="1" dirty="0">
              <a:latin typeface="Raleway" pitchFamily="2" charset="0"/>
            </a:endParaRPr>
          </a:p>
        </p:txBody>
      </p:sp>
      <p:cxnSp>
        <p:nvCxnSpPr>
          <p:cNvPr id="135" name="Google Shape;135;p15"/>
          <p:cNvCxnSpPr/>
          <p:nvPr/>
        </p:nvCxnSpPr>
        <p:spPr>
          <a:xfrm rot="5400000">
            <a:off x="3008937" y="684271"/>
            <a:ext cx="4017752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" name="Text Placeholder 3">
            <a:extLst>
              <a:ext uri="{FF2B5EF4-FFF2-40B4-BE49-F238E27FC236}">
                <a16:creationId xmlns:a16="http://schemas.microsoft.com/office/drawing/2014/main" id="{3EE5F7E5-C446-0835-DC94-8FD9822584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559004"/>
              </p:ext>
            </p:extLst>
          </p:nvPr>
        </p:nvGraphicFramePr>
        <p:xfrm>
          <a:off x="9195350" y="1207658"/>
          <a:ext cx="8437329" cy="8124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11607065" y="6007475"/>
            <a:ext cx="6056826" cy="5143500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187" name="Google Shape;187;p19"/>
          <p:cNvGrpSpPr/>
          <p:nvPr/>
        </p:nvGrpSpPr>
        <p:grpSpPr>
          <a:xfrm rot="-5400000">
            <a:off x="992940" y="-2846895"/>
            <a:ext cx="9265261" cy="13771648"/>
            <a:chOff x="0" y="-47625"/>
            <a:chExt cx="635000" cy="1053641"/>
          </a:xfrm>
        </p:grpSpPr>
        <p:sp>
          <p:nvSpPr>
            <p:cNvPr id="188" name="Google Shape;188;p19"/>
            <p:cNvSpPr/>
            <p:nvPr/>
          </p:nvSpPr>
          <p:spPr>
            <a:xfrm>
              <a:off x="0" y="0"/>
              <a:ext cx="393053" cy="1006016"/>
            </a:xfrm>
            <a:custGeom>
              <a:avLst/>
              <a:gdLst/>
              <a:ahLst/>
              <a:cxnLst/>
              <a:rect l="l" t="t" r="r" b="b"/>
              <a:pathLst>
                <a:path w="393053" h="1006016" extrusionOk="0">
                  <a:moveTo>
                    <a:pt x="393053" y="0"/>
                  </a:moveTo>
                  <a:lnTo>
                    <a:pt x="393053" y="891716"/>
                  </a:lnTo>
                  <a:lnTo>
                    <a:pt x="196527" y="1006016"/>
                  </a:lnTo>
                  <a:lnTo>
                    <a:pt x="0" y="891716"/>
                  </a:lnTo>
                  <a:lnTo>
                    <a:pt x="0" y="0"/>
                  </a:lnTo>
                  <a:lnTo>
                    <a:pt x="393053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89" name="Google Shape;189;p19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9"/>
          <p:cNvSpPr txBox="1"/>
          <p:nvPr/>
        </p:nvSpPr>
        <p:spPr>
          <a:xfrm>
            <a:off x="894199" y="355258"/>
            <a:ext cx="4415566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014E97"/>
                </a:solidFill>
                <a:latin typeface="Raleway" pitchFamily="2" charset="0"/>
                <a:ea typeface="Libre Baskerville"/>
                <a:cs typeface="Libre Baskerville"/>
                <a:sym typeface="Libre Baskerville"/>
              </a:rPr>
              <a:t>Step 2</a:t>
            </a:r>
            <a:endParaRPr sz="1000" b="1" dirty="0">
              <a:latin typeface="Ralew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7DEA1-4FB1-A474-C4F4-31E4B6EF97C2}"/>
              </a:ext>
            </a:extLst>
          </p:cNvPr>
          <p:cNvSpPr txBox="1"/>
          <p:nvPr/>
        </p:nvSpPr>
        <p:spPr>
          <a:xfrm>
            <a:off x="897440" y="1574053"/>
            <a:ext cx="10206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200" dirty="0">
                <a:latin typeface="Raleway" pitchFamily="2" charset="0"/>
                <a:ea typeface="+mj-ea"/>
                <a:cs typeface="+mj-cs"/>
              </a:rPr>
              <a:t>Visit the nearby e-commerce waste dumping facility (hub)</a:t>
            </a:r>
            <a:endParaRPr lang="en-IN" sz="3600" dirty="0">
              <a:latin typeface="Raleway" pitchFamily="2" charset="0"/>
            </a:endParaRPr>
          </a:p>
        </p:txBody>
      </p:sp>
      <p:pic>
        <p:nvPicPr>
          <p:cNvPr id="3" name="Picture 31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C1929DFC-65BC-F332-758B-86D26256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675" y="964656"/>
            <a:ext cx="6079772" cy="4531330"/>
          </a:xfrm>
          <a:prstGeom prst="hexagon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E52ABC-22C9-83BD-65D6-C412BA345FFD}"/>
              </a:ext>
            </a:extLst>
          </p:cNvPr>
          <p:cNvSpPr txBox="1"/>
          <p:nvPr/>
        </p:nvSpPr>
        <p:spPr>
          <a:xfrm>
            <a:off x="332921" y="3364919"/>
            <a:ext cx="10303454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20B0604020202020204" pitchFamily="34" charset="0"/>
              <a:buChar char="q"/>
            </a:pPr>
            <a:r>
              <a:rPr lang="en-US" sz="2700" dirty="0">
                <a:solidFill>
                  <a:schemeClr val="bg1"/>
                </a:solidFill>
                <a:latin typeface="Raleway" pitchFamily="2" charset="0"/>
              </a:rPr>
              <a:t> After unpacking their e-commerce products, consumers should consider visiting the nearest e-commerce waste dumping facility.</a:t>
            </a:r>
          </a:p>
          <a:p>
            <a:pPr marL="285750" indent="-285750">
              <a:buClr>
                <a:schemeClr val="bg1"/>
              </a:buClr>
              <a:buFont typeface="Wingdings" panose="020B0604020202020204" pitchFamily="34" charset="0"/>
              <a:buChar char="q"/>
            </a:pPr>
            <a:endParaRPr lang="en-US" sz="2700" dirty="0">
              <a:solidFill>
                <a:schemeClr val="bg1"/>
              </a:solidFill>
              <a:latin typeface="Raleway" pitchFamily="2" charset="0"/>
              <a:cs typeface="Calibri" panose="020F0502020204030204"/>
            </a:endParaRPr>
          </a:p>
          <a:p>
            <a:pPr marL="285750" indent="-285750">
              <a:buClr>
                <a:schemeClr val="bg1"/>
              </a:buClr>
              <a:buFont typeface="Wingdings" panose="020B0604020202020204" pitchFamily="34" charset="0"/>
              <a:buChar char="q"/>
            </a:pPr>
            <a:r>
              <a:rPr lang="en-US" sz="2700" dirty="0">
                <a:solidFill>
                  <a:schemeClr val="bg1"/>
                </a:solidFill>
                <a:latin typeface="Raleway" pitchFamily="2" charset="0"/>
              </a:rPr>
              <a:t> Establishing dedicated recycling units strategically located in accessible areas, equipped with advanced sorting mechanisms.</a:t>
            </a:r>
            <a:endParaRPr lang="en-US" sz="2700" dirty="0">
              <a:solidFill>
                <a:schemeClr val="bg1"/>
              </a:solidFill>
              <a:latin typeface="Raleway" pitchFamily="2" charset="0"/>
              <a:cs typeface="Calibri" panose="020F0502020204030204"/>
            </a:endParaRPr>
          </a:p>
          <a:p>
            <a:pPr marL="285750" indent="-285750">
              <a:buClr>
                <a:schemeClr val="bg1"/>
              </a:buClr>
              <a:buFont typeface="Wingdings" panose="020B0604020202020204" pitchFamily="34" charset="0"/>
              <a:buChar char="q"/>
            </a:pPr>
            <a:endParaRPr lang="en-US" sz="2700" dirty="0">
              <a:solidFill>
                <a:schemeClr val="bg1"/>
              </a:solidFill>
              <a:latin typeface="Raleway" pitchFamily="2" charset="0"/>
              <a:cs typeface="Calibri" panose="020F0502020204030204"/>
            </a:endParaRPr>
          </a:p>
          <a:p>
            <a:pPr marL="285750" indent="-285750">
              <a:buClr>
                <a:schemeClr val="bg1"/>
              </a:buClr>
              <a:buFont typeface="Wingdings" panose="020B0604020202020204" pitchFamily="34" charset="0"/>
              <a:buChar char="q"/>
            </a:pPr>
            <a:r>
              <a:rPr lang="en-US" sz="2700" dirty="0">
                <a:solidFill>
                  <a:schemeClr val="bg1"/>
                </a:solidFill>
                <a:latin typeface="Raleway" pitchFamily="2" charset="0"/>
              </a:rPr>
              <a:t> By visiting such facilities, consumers can ensure that the e-commerce waste is disposed of properly and in an environmentally friendly manner.</a:t>
            </a:r>
            <a:endParaRPr lang="en-US" sz="2700" dirty="0">
              <a:solidFill>
                <a:schemeClr val="bg1"/>
              </a:solidFill>
              <a:latin typeface="Raleway" pitchFamily="2" charset="0"/>
              <a:cs typeface="Calibri" panose="020F0502020204030204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279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12670406" y="6773074"/>
            <a:ext cx="11235187" cy="10313551"/>
            <a:chOff x="0" y="-47625"/>
            <a:chExt cx="812800" cy="746125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60" name="Google Shape;160;p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7"/>
          <p:cNvGrpSpPr/>
          <p:nvPr/>
        </p:nvGrpSpPr>
        <p:grpSpPr>
          <a:xfrm>
            <a:off x="-3399096" y="-701386"/>
            <a:ext cx="11970327" cy="10988386"/>
            <a:chOff x="0" y="-47625"/>
            <a:chExt cx="812800" cy="746125"/>
          </a:xfrm>
        </p:grpSpPr>
        <p:sp>
          <p:nvSpPr>
            <p:cNvPr id="152" name="Google Shape;152;p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53" name="Google Shape;153;p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7"/>
          <p:cNvSpPr txBox="1"/>
          <p:nvPr/>
        </p:nvSpPr>
        <p:spPr>
          <a:xfrm>
            <a:off x="9143999" y="718219"/>
            <a:ext cx="9062746" cy="2511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7200" b="1" kern="1200" dirty="0">
                <a:solidFill>
                  <a:schemeClr val="bg1"/>
                </a:solidFill>
                <a:latin typeface="Raleway" pitchFamily="2" charset="0"/>
              </a:rPr>
              <a:t>Step 3</a:t>
            </a:r>
          </a:p>
          <a:p>
            <a:pPr lvl="0">
              <a:lnSpc>
                <a:spcPct val="120000"/>
              </a:lnSpc>
            </a:pPr>
            <a:r>
              <a:rPr lang="en-US" sz="3200" b="1" kern="1200" dirty="0">
                <a:solidFill>
                  <a:schemeClr val="bg1"/>
                </a:solidFill>
                <a:latin typeface="Raleway" pitchFamily="2" charset="0"/>
              </a:rPr>
              <a:t>Enter the User  Id and Password in the Visible screen</a:t>
            </a:r>
            <a:endParaRPr sz="3200" dirty="0">
              <a:latin typeface="Raleway" pitchFamily="2" charset="0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9353862" y="4415318"/>
            <a:ext cx="7526693" cy="604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20B0604020202020204" pitchFamily="34" charset="0"/>
              <a:buChar char="v"/>
            </a:pPr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The consumers have  to enter their User Id and Password accurately on the website's login page.</a:t>
            </a:r>
            <a:endParaRPr lang="en-US" sz="2800" dirty="0">
              <a:solidFill>
                <a:schemeClr val="bg1"/>
              </a:solidFill>
              <a:latin typeface="Raleway" pitchFamily="2" charset="0"/>
              <a:cs typeface="Calibri"/>
            </a:endParaRPr>
          </a:p>
          <a:p>
            <a:pPr marL="342900" indent="-342900">
              <a:buClr>
                <a:schemeClr val="bg1"/>
              </a:buClr>
              <a:buFont typeface="Wingdings" panose="020B0604020202020204" pitchFamily="34" charset="0"/>
              <a:buChar char="v"/>
            </a:pPr>
            <a:endParaRPr lang="en-US" sz="2800" dirty="0">
              <a:solidFill>
                <a:schemeClr val="bg1"/>
              </a:solidFill>
              <a:latin typeface="Raleway" pitchFamily="2" charset="0"/>
              <a:cs typeface="Calibri"/>
            </a:endParaRPr>
          </a:p>
          <a:p>
            <a:pPr marL="342900" indent="-342900">
              <a:buClr>
                <a:schemeClr val="bg1"/>
              </a:buClr>
              <a:buFont typeface="Wingdings" panose="020B0604020202020204" pitchFamily="34" charset="0"/>
              <a:buChar char="v"/>
            </a:pPr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After entering , the consumers Credentials will be authenticated.</a:t>
            </a:r>
            <a:endParaRPr lang="en-US" sz="2800" dirty="0">
              <a:solidFill>
                <a:schemeClr val="bg1"/>
              </a:solidFill>
              <a:latin typeface="Raleway" pitchFamily="2" charset="0"/>
              <a:cs typeface="Calibri"/>
            </a:endParaRPr>
          </a:p>
          <a:p>
            <a:pPr marL="342900" indent="-342900">
              <a:buClr>
                <a:schemeClr val="bg1"/>
              </a:buClr>
              <a:buFont typeface="Wingdings" panose="020B0604020202020204" pitchFamily="34" charset="0"/>
              <a:buChar char="v"/>
            </a:pPr>
            <a:endParaRPr lang="en-US" sz="2800" dirty="0">
              <a:solidFill>
                <a:schemeClr val="bg1"/>
              </a:solidFill>
              <a:latin typeface="Raleway" pitchFamily="2" charset="0"/>
              <a:cs typeface="Calibri"/>
            </a:endParaRPr>
          </a:p>
          <a:p>
            <a:pPr marL="342900" indent="-342900">
              <a:buClr>
                <a:schemeClr val="bg1"/>
              </a:buClr>
              <a:buFont typeface="Wingdings" panose="020B0604020202020204" pitchFamily="34" charset="0"/>
              <a:buChar char="v"/>
            </a:pPr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This grants access to their account and enables them to view the personalized information.</a:t>
            </a:r>
            <a:endParaRPr lang="en-US" sz="2800" dirty="0">
              <a:solidFill>
                <a:schemeClr val="bg1"/>
              </a:solidFill>
              <a:latin typeface="Raleway" pitchFamily="2" charset="0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algn="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. </a:t>
            </a:r>
            <a:endParaRPr dirty="0"/>
          </a:p>
        </p:txBody>
      </p:sp>
      <p:cxnSp>
        <p:nvCxnSpPr>
          <p:cNvPr id="161" name="Google Shape;161;p17"/>
          <p:cNvCxnSpPr/>
          <p:nvPr/>
        </p:nvCxnSpPr>
        <p:spPr>
          <a:xfrm rot="-25396">
            <a:off x="9143875" y="3655369"/>
            <a:ext cx="914425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30" descr="Login/Register Animation by Ronak Devalia on Dribbble">
            <a:extLst>
              <a:ext uri="{FF2B5EF4-FFF2-40B4-BE49-F238E27FC236}">
                <a16:creationId xmlns:a16="http://schemas.microsoft.com/office/drawing/2014/main" id="{059B2B7D-6D22-1F04-8518-AF0BF4ED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8" r="2508"/>
          <a:stretch/>
        </p:blipFill>
        <p:spPr>
          <a:xfrm>
            <a:off x="-819846" y="2639346"/>
            <a:ext cx="7311403" cy="57731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9"/>
          <p:cNvSpPr txBox="1"/>
          <p:nvPr/>
        </p:nvSpPr>
        <p:spPr>
          <a:xfrm>
            <a:off x="9715895" y="496667"/>
            <a:ext cx="278892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5400" b="1" kern="1200" dirty="0">
                <a:solidFill>
                  <a:srgbClr val="002060"/>
                </a:solidFill>
                <a:latin typeface="Raleway" pitchFamily="2" charset="0"/>
              </a:rPr>
              <a:t>Step 4</a:t>
            </a:r>
            <a:endParaRPr sz="1000" dirty="0">
              <a:solidFill>
                <a:srgbClr val="002060"/>
              </a:solidFill>
              <a:latin typeface="Raleway" pitchFamily="2" charset="0"/>
            </a:endParaRPr>
          </a:p>
        </p:txBody>
      </p:sp>
      <p:sp>
        <p:nvSpPr>
          <p:cNvPr id="594" name="Google Shape;594;p39"/>
          <p:cNvSpPr txBox="1"/>
          <p:nvPr/>
        </p:nvSpPr>
        <p:spPr>
          <a:xfrm>
            <a:off x="9887592" y="3535027"/>
            <a:ext cx="6880363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571500"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2060"/>
                </a:solidFill>
                <a:latin typeface="Raleway" pitchFamily="2" charset="0"/>
              </a:rPr>
              <a:t>An AI model is employed to scan and identify the type of ecommerce waste being submitted, ensuring that only valid waste is accepted for recycling. </a:t>
            </a:r>
            <a:endParaRPr lang="en-US" sz="3200" dirty="0">
              <a:solidFill>
                <a:srgbClr val="002060"/>
              </a:solidFill>
              <a:latin typeface="Raleway" pitchFamily="2" charset="0"/>
              <a:cs typeface="Calibri" panose="020F0502020204030204"/>
            </a:endParaRPr>
          </a:p>
          <a:p>
            <a:pPr marL="342900" indent="-571500">
              <a:buClr>
                <a:srgbClr val="002060"/>
              </a:buClr>
              <a:buFont typeface="Wingdings" panose="05000000000000000000" pitchFamily="2" charset="2"/>
              <a:buChar char="v"/>
            </a:pPr>
            <a:endParaRPr lang="en-US" sz="3200" dirty="0">
              <a:solidFill>
                <a:srgbClr val="002060"/>
              </a:solidFill>
              <a:latin typeface="Raleway" pitchFamily="2" charset="0"/>
              <a:cs typeface="Calibri" panose="020F0502020204030204"/>
            </a:endParaRPr>
          </a:p>
          <a:p>
            <a:pPr marL="571500" indent="-571500"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2060"/>
                </a:solidFill>
                <a:latin typeface="Raleway" pitchFamily="2" charset="0"/>
                <a:ea typeface="+mn-lt"/>
                <a:cs typeface="+mn-lt"/>
              </a:rPr>
              <a:t> The weight of the accepted e-commerce waste is measured, recorded, and transmitted to the user interface for further processing.</a:t>
            </a:r>
          </a:p>
          <a:p>
            <a:pPr marL="57150" indent="-285750">
              <a:buFont typeface="Wingdings" panose="020B0604020202020204" pitchFamily="34" charset="0"/>
              <a:buChar char="v"/>
            </a:pPr>
            <a:endParaRPr lang="en-US" sz="3200" dirty="0">
              <a:cs typeface="Calibri" panose="020F0502020204030204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-2685674" y="-1089079"/>
            <a:ext cx="6498552" cy="5518617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596" name="Google Shape;596;p39"/>
          <p:cNvSpPr/>
          <p:nvPr/>
        </p:nvSpPr>
        <p:spPr>
          <a:xfrm>
            <a:off x="2714482" y="-3843465"/>
            <a:ext cx="6360484" cy="5508773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597" name="Google Shape;597;p39"/>
          <p:cNvSpPr/>
          <p:nvPr/>
        </p:nvSpPr>
        <p:spPr>
          <a:xfrm>
            <a:off x="-2685674" y="4778227"/>
            <a:ext cx="6360484" cy="5508773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cxnSp>
        <p:nvCxnSpPr>
          <p:cNvPr id="599" name="Google Shape;599;p39"/>
          <p:cNvCxnSpPr>
            <a:cxnSpLocks/>
          </p:cNvCxnSpPr>
          <p:nvPr/>
        </p:nvCxnSpPr>
        <p:spPr>
          <a:xfrm>
            <a:off x="8884920" y="2827069"/>
            <a:ext cx="9403080" cy="0"/>
          </a:xfrm>
          <a:prstGeom prst="straightConnector1">
            <a:avLst/>
          </a:prstGeom>
          <a:noFill/>
          <a:ln w="38100" cap="flat" cmpd="sng">
            <a:solidFill>
              <a:srgbClr val="014E9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8" descr="Message Conveyor Belt | Conveyor, Conveyor belt, Messages">
            <a:extLst>
              <a:ext uri="{FF2B5EF4-FFF2-40B4-BE49-F238E27FC236}">
                <a16:creationId xmlns:a16="http://schemas.microsoft.com/office/drawing/2014/main" id="{98279DFF-C4F7-E7FD-40CB-45D78A48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89" y="2220420"/>
            <a:ext cx="6533070" cy="5115614"/>
          </a:xfrm>
          <a:prstGeom prst="hexagon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5C9F6E-98C9-B2B7-3039-8E231221572E}"/>
              </a:ext>
            </a:extLst>
          </p:cNvPr>
          <p:cNvSpPr txBox="1"/>
          <p:nvPr/>
        </p:nvSpPr>
        <p:spPr>
          <a:xfrm>
            <a:off x="9596310" y="1493863"/>
            <a:ext cx="6063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kern="1200" dirty="0">
                <a:solidFill>
                  <a:srgbClr val="002060"/>
                </a:solidFill>
                <a:latin typeface="Raleway" pitchFamily="2" charset="0"/>
              </a:rPr>
              <a:t>Dump the waste into conveyer belt</a:t>
            </a:r>
            <a:r>
              <a:rPr lang="en-US" sz="3200" b="1" dirty="0">
                <a:solidFill>
                  <a:srgbClr val="002060"/>
                </a:solidFill>
                <a:latin typeface="Raleway" pitchFamily="2" charset="0"/>
              </a:rPr>
              <a:t> 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0191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/>
          <p:nvPr/>
        </p:nvSpPr>
        <p:spPr>
          <a:xfrm>
            <a:off x="16207359" y="-909100"/>
            <a:ext cx="3140317" cy="2666780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12" name="Google Shape;212;p20"/>
          <p:cNvSpPr/>
          <p:nvPr/>
        </p:nvSpPr>
        <p:spPr>
          <a:xfrm>
            <a:off x="-640105" y="8509524"/>
            <a:ext cx="2172366" cy="1844789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03881-AAFF-3766-5B9C-F981C7E637AB}"/>
              </a:ext>
            </a:extLst>
          </p:cNvPr>
          <p:cNvSpPr txBox="1">
            <a:spLocks/>
          </p:cNvSpPr>
          <p:nvPr/>
        </p:nvSpPr>
        <p:spPr>
          <a:xfrm>
            <a:off x="891956" y="424290"/>
            <a:ext cx="15564196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b="1" kern="1200" dirty="0">
                <a:solidFill>
                  <a:schemeClr val="bg1"/>
                </a:solidFill>
                <a:latin typeface="Raleway" pitchFamily="2" charset="0"/>
                <a:ea typeface="+mj-ea"/>
                <a:cs typeface="+mj-cs"/>
              </a:rPr>
              <a:t>Step 5</a:t>
            </a:r>
            <a:endParaRPr lang="en-US" sz="7200" kern="1200" dirty="0">
              <a:solidFill>
                <a:schemeClr val="bg1"/>
              </a:solidFill>
              <a:latin typeface="Raleway" pitchFamily="2" charset="0"/>
              <a:ea typeface="+mj-ea"/>
              <a:cs typeface="+mj-cs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3BA7225-F979-AE2A-B28A-717ADD5C4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" r="10294" b="1"/>
          <a:stretch/>
        </p:blipFill>
        <p:spPr>
          <a:xfrm>
            <a:off x="1727276" y="3688288"/>
            <a:ext cx="6802127" cy="45599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AFC66-64E3-B316-B813-813F95EBA14A}"/>
              </a:ext>
            </a:extLst>
          </p:cNvPr>
          <p:cNvSpPr txBox="1"/>
          <p:nvPr/>
        </p:nvSpPr>
        <p:spPr>
          <a:xfrm>
            <a:off x="2377440" y="1753020"/>
            <a:ext cx="13578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</a:rPr>
              <a:t>Weight is fetched by the 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1C194-8FFA-BC6E-CC1F-A777388E7CCD}"/>
              </a:ext>
            </a:extLst>
          </p:cNvPr>
          <p:cNvSpPr txBox="1"/>
          <p:nvPr/>
        </p:nvSpPr>
        <p:spPr>
          <a:xfrm>
            <a:off x="10513089" y="4430244"/>
            <a:ext cx="65236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u="none" strike="noStrike" baseline="0" dirty="0">
                <a:solidFill>
                  <a:schemeClr val="bg1"/>
                </a:solidFill>
                <a:latin typeface="Raleway" pitchFamily="2" charset="0"/>
              </a:rPr>
              <a:t>The weight of the accepted        e-commerce waste is measured, recorded, and transmitted to the user interface for further processing.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40"/>
          <p:cNvGrpSpPr/>
          <p:nvPr/>
        </p:nvGrpSpPr>
        <p:grpSpPr>
          <a:xfrm>
            <a:off x="14884810" y="-165129"/>
            <a:ext cx="5482565" cy="5507140"/>
            <a:chOff x="1813" y="0"/>
            <a:chExt cx="809173" cy="812800"/>
          </a:xfrm>
        </p:grpSpPr>
        <p:sp>
          <p:nvSpPr>
            <p:cNvPr id="605" name="Google Shape;605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40"/>
          <p:cNvGrpSpPr/>
          <p:nvPr/>
        </p:nvGrpSpPr>
        <p:grpSpPr>
          <a:xfrm>
            <a:off x="10150341" y="1483231"/>
            <a:ext cx="10661691" cy="10709480"/>
            <a:chOff x="1813" y="0"/>
            <a:chExt cx="809173" cy="812800"/>
          </a:xfrm>
        </p:grpSpPr>
        <p:sp>
          <p:nvSpPr>
            <p:cNvPr id="608" name="Google Shape;608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5" name="Google Shape;615;p40"/>
          <p:cNvGrpSpPr/>
          <p:nvPr/>
        </p:nvGrpSpPr>
        <p:grpSpPr>
          <a:xfrm>
            <a:off x="8458748" y="8578850"/>
            <a:ext cx="3996974" cy="4014890"/>
            <a:chOff x="1813" y="0"/>
            <a:chExt cx="809173" cy="812800"/>
          </a:xfrm>
        </p:grpSpPr>
        <p:sp>
          <p:nvSpPr>
            <p:cNvPr id="616" name="Google Shape;616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5" descr="Appboy's Golden Coins | Golden coin, Gold coins, Animation">
            <a:extLst>
              <a:ext uri="{FF2B5EF4-FFF2-40B4-BE49-F238E27FC236}">
                <a16:creationId xmlns:a16="http://schemas.microsoft.com/office/drawing/2014/main" id="{36D0D778-4594-0FD0-2C5B-0C9B6FA6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068" y="2736909"/>
            <a:ext cx="7635332" cy="5726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7AD47FC-548A-B89B-62AA-C852AEA5918E}"/>
              </a:ext>
            </a:extLst>
          </p:cNvPr>
          <p:cNvSpPr txBox="1">
            <a:spLocks/>
          </p:cNvSpPr>
          <p:nvPr/>
        </p:nvSpPr>
        <p:spPr>
          <a:xfrm>
            <a:off x="1051560" y="576073"/>
            <a:ext cx="3115056" cy="11003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b="1" kern="1200" dirty="0">
                <a:solidFill>
                  <a:srgbClr val="002060"/>
                </a:solidFill>
                <a:latin typeface="Raleway" pitchFamily="2" charset="0"/>
                <a:ea typeface="+mj-ea"/>
                <a:cs typeface="+mj-cs"/>
              </a:rPr>
              <a:t>Step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E34DF-331B-D1AE-F392-546E000B4CED}"/>
              </a:ext>
            </a:extLst>
          </p:cNvPr>
          <p:cNvSpPr txBox="1"/>
          <p:nvPr/>
        </p:nvSpPr>
        <p:spPr>
          <a:xfrm>
            <a:off x="1051560" y="3427941"/>
            <a:ext cx="6614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  <a:latin typeface="Raleway" pitchFamily="2" charset="0"/>
              </a:rPr>
              <a:t>The user interface calculates the value of the submitted ecommerce waste based on its weight and converts it into alpha coins.</a:t>
            </a: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rgbClr val="002060"/>
              </a:solidFill>
              <a:latin typeface="Raleway" pitchFamily="2" charset="0"/>
            </a:endParaRP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2060"/>
                </a:solidFill>
                <a:latin typeface="Raleway" pitchFamily="2" charset="0"/>
              </a:rPr>
              <a:t>The consumer has the choice to accept or decline the conversion and credit.</a:t>
            </a:r>
            <a:endParaRPr lang="en-US" sz="3200" dirty="0">
              <a:solidFill>
                <a:srgbClr val="002060"/>
              </a:solidFill>
              <a:latin typeface="Raleway" pitchFamily="2" charset="0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DABB8-CE4C-A98C-0C7C-65AE193FE8C9}"/>
              </a:ext>
            </a:extLst>
          </p:cNvPr>
          <p:cNvSpPr txBox="1"/>
          <p:nvPr/>
        </p:nvSpPr>
        <p:spPr>
          <a:xfrm>
            <a:off x="1051560" y="1795684"/>
            <a:ext cx="722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kern="1200" dirty="0">
                <a:solidFill>
                  <a:srgbClr val="002060"/>
                </a:solidFill>
                <a:latin typeface="Raleway" pitchFamily="2" charset="0"/>
                <a:ea typeface="+mj-ea"/>
                <a:cs typeface="+mj-cs"/>
              </a:rPr>
              <a:t>The coins is displayed on the screen and is updated in application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1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610</Words>
  <Application>Microsoft Office PowerPoint</Application>
  <PresentationFormat>Custom</PresentationFormat>
  <Paragraphs>81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Raleway</vt:lpstr>
      <vt:lpstr>Calibri</vt:lpstr>
      <vt:lpstr>Wingdings</vt:lpstr>
      <vt:lpstr>Libre Franklin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 N Chinmaya</dc:creator>
  <cp:lastModifiedBy>Karthik R</cp:lastModifiedBy>
  <cp:revision>27</cp:revision>
  <dcterms:modified xsi:type="dcterms:W3CDTF">2023-06-03T03:58:18Z</dcterms:modified>
</cp:coreProperties>
</file>